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8"/>
  </p:notesMasterIdLst>
  <p:sldIdLst>
    <p:sldId id="256" r:id="rId2"/>
    <p:sldId id="260" r:id="rId3"/>
    <p:sldId id="280" r:id="rId4"/>
    <p:sldId id="262" r:id="rId5"/>
    <p:sldId id="279" r:id="rId6"/>
    <p:sldId id="270" r:id="rId7"/>
    <p:sldId id="271" r:id="rId8"/>
    <p:sldId id="273" r:id="rId9"/>
    <p:sldId id="274" r:id="rId10"/>
    <p:sldId id="275" r:id="rId11"/>
    <p:sldId id="277" r:id="rId12"/>
    <p:sldId id="278" r:id="rId13"/>
    <p:sldId id="269" r:id="rId14"/>
    <p:sldId id="281" r:id="rId15"/>
    <p:sldId id="267" r:id="rId16"/>
    <p:sldId id="26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1" d="100"/>
          <a:sy n="81" d="100"/>
        </p:scale>
        <p:origin x="72" y="24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A318FD-3A93-414D-95CC-DBFB1E744629}" type="datetimeFigureOut">
              <a:rPr lang="en-US" smtClean="0"/>
              <a:t>3/29/2016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E1BAE-50E0-43F8-B4CF-D8D89952E218}" type="slidenum">
              <a:rPr lang="en-US" smtClean="0"/>
              <a:t>‹#›</a:t>
            </a:fld>
            <a:endParaRPr lang="en-US"/>
          </a:p>
        </p:txBody>
      </p:sp>
    </p:spTree>
    <p:extLst>
      <p:ext uri="{BB962C8B-B14F-4D97-AF65-F5344CB8AC3E}">
        <p14:creationId xmlns:p14="http://schemas.microsoft.com/office/powerpoint/2010/main" val="373514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A2E78B-2ED6-46D8-BEDF-6040F733565F}" type="slidenum">
              <a:rPr lang="en-US" smtClean="0"/>
              <a:t>16</a:t>
            </a:fld>
            <a:endParaRPr lang="en-US"/>
          </a:p>
        </p:txBody>
      </p:sp>
    </p:spTree>
    <p:extLst>
      <p:ext uri="{BB962C8B-B14F-4D97-AF65-F5344CB8AC3E}">
        <p14:creationId xmlns:p14="http://schemas.microsoft.com/office/powerpoint/2010/main" val="126985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4260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077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4154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473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1385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0652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1598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778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3923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4509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55206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68737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49055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3971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30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540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3/29/2016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617544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www.baruch.cuny.edu/hrpp/IRBManager.htm" TargetMode="Externa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1.png"/><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hyperlink" Target="http://www.cuny.edu/research/compliance/human-subjects-research-1.html" TargetMode="Externa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0.bin"/><Relationship Id="rId5" Type="http://schemas.openxmlformats.org/officeDocument/2006/relationships/hyperlink" Target="http://www.baruch.cuny.edu/hrpp/forms.htm" TargetMode="External"/><Relationship Id="rId4" Type="http://schemas.openxmlformats.org/officeDocument/2006/relationships/hyperlink" Target="http://www.baruch.cuny.edu/hrpp/IRBManager.htm"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1.xml"/><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hyperlink" Target="mailto:hrppassistant@baruch.cuny.edu" TargetMode="External"/><Relationship Id="rId5" Type="http://schemas.openxmlformats.org/officeDocument/2006/relationships/hyperlink" Target="mailto:Priyankamitra718@gmail.com" TargetMode="External"/><Relationship Id="rId4" Type="http://schemas.openxmlformats.org/officeDocument/2006/relationships/hyperlink" Target="mailto:Keisha.Peterson@baruch.cun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4150361"/>
          </a:xfrm>
        </p:spPr>
        <p:txBody>
          <a:bodyPr/>
          <a:lstStyle/>
          <a:p>
            <a:r>
              <a:rPr lang="en-US" dirty="0" smtClean="0"/>
              <a:t>	</a:t>
            </a:r>
            <a:endParaRPr lang="en-US" dirty="0"/>
          </a:p>
        </p:txBody>
      </p:sp>
      <p:sp>
        <p:nvSpPr>
          <p:cNvPr id="5" name="Rectangle 2"/>
          <p:cNvSpPr>
            <a:spLocks noChangeArrowheads="1"/>
          </p:cNvSpPr>
          <p:nvPr/>
        </p:nvSpPr>
        <p:spPr bwMode="auto">
          <a:xfrm>
            <a:off x="10480040" y="579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552925840"/>
              </p:ext>
            </p:extLst>
          </p:nvPr>
        </p:nvGraphicFramePr>
        <p:xfrm>
          <a:off x="10480040" y="5763617"/>
          <a:ext cx="1295400" cy="1058863"/>
        </p:xfrm>
        <a:graphic>
          <a:graphicData uri="http://schemas.openxmlformats.org/presentationml/2006/ole">
            <mc:AlternateContent xmlns:mc="http://schemas.openxmlformats.org/markup-compatibility/2006">
              <mc:Choice xmlns:v="urn:schemas-microsoft-com:vml" Requires="v">
                <p:oleObj spid="_x0000_s1104" r:id="rId3" imgW="1298451" imgH="1060976" progId="Photoshop.Image.5">
                  <p:embed/>
                </p:oleObj>
              </mc:Choice>
              <mc:Fallback>
                <p:oleObj r:id="rId3" imgW="1298451" imgH="1060976" progId="Photoshop.Image.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6361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361386" y="6282274"/>
            <a:ext cx="7118654"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9" name="Object 8"/>
          <p:cNvGraphicFramePr>
            <a:graphicFrameLocks noChangeAspect="1"/>
          </p:cNvGraphicFramePr>
          <p:nvPr>
            <p:extLst>
              <p:ext uri="{D42A27DB-BD31-4B8C-83A1-F6EECF244321}">
                <p14:modId xmlns:p14="http://schemas.microsoft.com/office/powerpoint/2010/main" val="3169086860"/>
              </p:ext>
            </p:extLst>
          </p:nvPr>
        </p:nvGraphicFramePr>
        <p:xfrm>
          <a:off x="10480040" y="5818784"/>
          <a:ext cx="1295400" cy="1058863"/>
        </p:xfrm>
        <a:graphic>
          <a:graphicData uri="http://schemas.openxmlformats.org/presentationml/2006/ole">
            <mc:AlternateContent xmlns:mc="http://schemas.openxmlformats.org/markup-compatibility/2006">
              <mc:Choice xmlns:v="urn:schemas-microsoft-com:vml" Requires="v">
                <p:oleObj spid="_x0000_s1105" r:id="rId5" imgW="1298451" imgH="1060976" progId="Photoshop.Image.5">
                  <p:embed/>
                </p:oleObj>
              </mc:Choice>
              <mc:Fallback>
                <p:oleObj r:id="rId5"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818784"/>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861491" y="368616"/>
            <a:ext cx="11330509" cy="707886"/>
          </a:xfrm>
          <a:prstGeom prst="rect">
            <a:avLst/>
          </a:prstGeom>
          <a:noFill/>
        </p:spPr>
        <p:txBody>
          <a:bodyPr wrap="square" rtlCol="0">
            <a:spAutoFit/>
          </a:bodyPr>
          <a:lstStyle/>
          <a:p>
            <a:r>
              <a:rPr lang="en-US" sz="4000" b="1" dirty="0"/>
              <a:t>Developing a </a:t>
            </a:r>
            <a:r>
              <a:rPr lang="en-US" sz="4000" b="1" dirty="0" smtClean="0"/>
              <a:t>Satisfactory IRB </a:t>
            </a:r>
            <a:r>
              <a:rPr lang="en-US" sz="4000" b="1" dirty="0"/>
              <a:t>Application</a:t>
            </a:r>
          </a:p>
        </p:txBody>
      </p:sp>
    </p:spTree>
    <p:extLst>
      <p:ext uri="{BB962C8B-B14F-4D97-AF65-F5344CB8AC3E}">
        <p14:creationId xmlns:p14="http://schemas.microsoft.com/office/powerpoint/2010/main" val="3524758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30597" y="1074420"/>
            <a:ext cx="8001000" cy="3144521"/>
          </a:xfrm>
        </p:spPr>
        <p:txBody>
          <a:bodyPr>
            <a:normAutofit/>
          </a:bodyPr>
          <a:lstStyle/>
          <a:p>
            <a:r>
              <a:rPr lang="en-US" sz="2000" b="1" cap="none" dirty="0">
                <a:solidFill>
                  <a:schemeClr val="tx1"/>
                </a:solidFill>
              </a:rPr>
              <a:t>Welcome to the Baruch HRPP Office’s video that </a:t>
            </a:r>
            <a:r>
              <a:rPr lang="en-US" sz="2000" b="1" cap="none" dirty="0" smtClean="0">
                <a:solidFill>
                  <a:schemeClr val="tx1"/>
                </a:solidFill>
              </a:rPr>
              <a:t>will explain how to develop an satisfactory IRB application </a:t>
            </a:r>
            <a:br>
              <a:rPr lang="en-US" sz="2000" b="1" cap="none" dirty="0" smtClean="0">
                <a:solidFill>
                  <a:schemeClr val="tx1"/>
                </a:solidFill>
              </a:rPr>
            </a:br>
            <a:r>
              <a:rPr lang="en-US" sz="2000" b="1" cap="none" dirty="0">
                <a:solidFill>
                  <a:schemeClr val="tx1"/>
                </a:solidFill>
              </a:rPr>
              <a:t/>
            </a:r>
            <a:br>
              <a:rPr lang="en-US" sz="2000" b="1" cap="none" dirty="0">
                <a:solidFill>
                  <a:schemeClr val="tx1"/>
                </a:solidFill>
              </a:rPr>
            </a:br>
            <a:r>
              <a:rPr lang="en-US" sz="2000" b="1" cap="none" dirty="0" smtClean="0">
                <a:solidFill>
                  <a:schemeClr val="tx1"/>
                </a:solidFill>
              </a:rPr>
              <a:t>In </a:t>
            </a:r>
            <a:r>
              <a:rPr lang="en-US" sz="2000" b="1" cap="none" dirty="0">
                <a:solidFill>
                  <a:schemeClr val="tx1"/>
                </a:solidFill>
              </a:rPr>
              <a:t>this video we will go through </a:t>
            </a:r>
            <a:r>
              <a:rPr lang="en-US" sz="2000" b="1" cap="none" dirty="0" smtClean="0">
                <a:solidFill>
                  <a:schemeClr val="tx1"/>
                </a:solidFill>
              </a:rPr>
              <a:t>the elements of developing an IRB Application.</a:t>
            </a:r>
            <a:r>
              <a:rPr lang="en-US" sz="2000" b="1" cap="none" dirty="0">
                <a:solidFill>
                  <a:schemeClr val="tx1"/>
                </a:solidFill>
              </a:rPr>
              <a:t/>
            </a:r>
            <a:br>
              <a:rPr lang="en-US" sz="2000" b="1" cap="none" dirty="0">
                <a:solidFill>
                  <a:schemeClr val="tx1"/>
                </a:solidFill>
              </a:rPr>
            </a:br>
            <a:endParaRPr lang="en-US" sz="2000" b="1" cap="none" dirty="0">
              <a:solidFill>
                <a:schemeClr val="tx1"/>
              </a:solidFill>
            </a:endParaRPr>
          </a:p>
        </p:txBody>
      </p:sp>
      <p:sp>
        <p:nvSpPr>
          <p:cNvPr id="5" name="Rectangle 2"/>
          <p:cNvSpPr>
            <a:spLocks noChangeArrowheads="1"/>
          </p:cNvSpPr>
          <p:nvPr/>
        </p:nvSpPr>
        <p:spPr bwMode="auto">
          <a:xfrm>
            <a:off x="10480040" y="579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379516693"/>
              </p:ext>
            </p:extLst>
          </p:nvPr>
        </p:nvGraphicFramePr>
        <p:xfrm>
          <a:off x="10480040" y="5791200"/>
          <a:ext cx="1295400" cy="1058863"/>
        </p:xfrm>
        <a:graphic>
          <a:graphicData uri="http://schemas.openxmlformats.org/presentationml/2006/ole">
            <mc:AlternateContent xmlns:mc="http://schemas.openxmlformats.org/markup-compatibility/2006">
              <mc:Choice xmlns:v="urn:schemas-microsoft-com:vml" Requires="v">
                <p:oleObj spid="_x0000_s2095"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91200"/>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3335628" y="6296066"/>
            <a:ext cx="7144412"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403894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0"/>
            <a:ext cx="8911687" cy="1280890"/>
          </a:xfrm>
        </p:spPr>
        <p:txBody>
          <a:bodyPr/>
          <a:lstStyle/>
          <a:p>
            <a:r>
              <a:rPr lang="en-US" b="1" dirty="0">
                <a:solidFill>
                  <a:schemeClr val="tx1"/>
                </a:solidFill>
              </a:rPr>
              <a:t>This video will </a:t>
            </a:r>
            <a:r>
              <a:rPr lang="en-US" b="1" dirty="0" smtClean="0">
                <a:solidFill>
                  <a:schemeClr val="tx1"/>
                </a:solidFill>
              </a:rPr>
              <a:t>discuss</a:t>
            </a:r>
            <a:r>
              <a:rPr lang="en-US" b="1" dirty="0">
                <a:solidFill>
                  <a:schemeClr val="tx1"/>
                </a:solidFill>
              </a:rPr>
              <a:t>: </a:t>
            </a:r>
            <a:r>
              <a:rPr lang="en-US" dirty="0">
                <a:solidFill>
                  <a:schemeClr val="tx1"/>
                </a:solidFill>
              </a:rPr>
              <a:t/>
            </a:r>
            <a:br>
              <a:rPr lang="en-US" dirty="0">
                <a:solidFill>
                  <a:schemeClr val="tx1"/>
                </a:solidFill>
              </a:rPr>
            </a:br>
            <a:endParaRPr lang="en-US" b="1" dirty="0"/>
          </a:p>
        </p:txBody>
      </p:sp>
      <p:sp>
        <p:nvSpPr>
          <p:cNvPr id="3" name="Content Placeholder 2"/>
          <p:cNvSpPr>
            <a:spLocks noGrp="1"/>
          </p:cNvSpPr>
          <p:nvPr>
            <p:ph idx="1"/>
          </p:nvPr>
        </p:nvSpPr>
        <p:spPr>
          <a:xfrm>
            <a:off x="2589212" y="1087616"/>
            <a:ext cx="8915400" cy="3948024"/>
          </a:xfrm>
        </p:spPr>
        <p:txBody>
          <a:bodyPr>
            <a:normAutofit/>
          </a:bodyPr>
          <a:lstStyle/>
          <a:p>
            <a:r>
              <a:rPr lang="en-US" sz="2000" dirty="0">
                <a:solidFill>
                  <a:schemeClr val="tx1"/>
                </a:solidFill>
              </a:rPr>
              <a:t>Differences between </a:t>
            </a:r>
            <a:r>
              <a:rPr lang="en-US" sz="2000" dirty="0" smtClean="0">
                <a:solidFill>
                  <a:schemeClr val="tx1"/>
                </a:solidFill>
              </a:rPr>
              <a:t>student thesis/grant proposals and </a:t>
            </a:r>
            <a:r>
              <a:rPr lang="en-US" sz="2000" dirty="0">
                <a:solidFill>
                  <a:schemeClr val="tx1"/>
                </a:solidFill>
              </a:rPr>
              <a:t>IRB </a:t>
            </a:r>
            <a:r>
              <a:rPr lang="en-US" sz="2000" dirty="0" smtClean="0">
                <a:solidFill>
                  <a:schemeClr val="tx1"/>
                </a:solidFill>
              </a:rPr>
              <a:t>Applications</a:t>
            </a:r>
            <a:endParaRPr lang="en-US" sz="2000" dirty="0" smtClean="0"/>
          </a:p>
          <a:p>
            <a:r>
              <a:rPr lang="en-US" sz="2000" dirty="0">
                <a:solidFill>
                  <a:schemeClr val="tx1"/>
                </a:solidFill>
              </a:rPr>
              <a:t>How to develop a research </a:t>
            </a:r>
            <a:r>
              <a:rPr lang="en-US" sz="2000" dirty="0" smtClean="0">
                <a:solidFill>
                  <a:schemeClr val="tx1"/>
                </a:solidFill>
              </a:rPr>
              <a:t>plan</a:t>
            </a:r>
          </a:p>
          <a:p>
            <a:r>
              <a:rPr lang="en-US" sz="2000" dirty="0">
                <a:solidFill>
                  <a:schemeClr val="tx1"/>
                </a:solidFill>
              </a:rPr>
              <a:t>Tips for preparing an IRB </a:t>
            </a:r>
            <a:r>
              <a:rPr lang="en-US" sz="2000" dirty="0" smtClean="0">
                <a:solidFill>
                  <a:schemeClr val="tx1"/>
                </a:solidFill>
              </a:rPr>
              <a:t>Application</a:t>
            </a:r>
          </a:p>
          <a:p>
            <a:r>
              <a:rPr lang="en-US" sz="2000" dirty="0" smtClean="0">
                <a:solidFill>
                  <a:schemeClr val="tx1"/>
                </a:solidFill>
              </a:rPr>
              <a:t>Steps to be done </a:t>
            </a:r>
            <a:r>
              <a:rPr lang="en-US" sz="2000" dirty="0">
                <a:solidFill>
                  <a:schemeClr val="tx1"/>
                </a:solidFill>
              </a:rPr>
              <a:t>b</a:t>
            </a:r>
            <a:r>
              <a:rPr lang="en-US" sz="2000" dirty="0" smtClean="0">
                <a:solidFill>
                  <a:schemeClr val="tx1"/>
                </a:solidFill>
              </a:rPr>
              <a:t>efore </a:t>
            </a:r>
            <a:r>
              <a:rPr lang="en-US" sz="2000" dirty="0">
                <a:solidFill>
                  <a:schemeClr val="tx1"/>
                </a:solidFill>
              </a:rPr>
              <a:t>you </a:t>
            </a:r>
            <a:r>
              <a:rPr lang="en-US" sz="2000" dirty="0" smtClean="0">
                <a:solidFill>
                  <a:schemeClr val="tx1"/>
                </a:solidFill>
              </a:rPr>
              <a:t>submit your </a:t>
            </a:r>
            <a:r>
              <a:rPr lang="en-US" sz="2000" dirty="0">
                <a:solidFill>
                  <a:schemeClr val="tx1"/>
                </a:solidFill>
              </a:rPr>
              <a:t>IRB </a:t>
            </a:r>
            <a:r>
              <a:rPr lang="en-US" sz="2000" dirty="0" smtClean="0">
                <a:solidFill>
                  <a:schemeClr val="tx1"/>
                </a:solidFill>
              </a:rPr>
              <a:t>Application</a:t>
            </a:r>
          </a:p>
          <a:p>
            <a:pPr marL="0" indent="0">
              <a:buNone/>
            </a:pPr>
            <a:endParaRPr lang="en-US" sz="2000" dirty="0" smtClean="0">
              <a:solidFill>
                <a:schemeClr val="tx1"/>
              </a:solidFill>
            </a:endParaRPr>
          </a:p>
          <a:p>
            <a:pPr marL="57150" indent="0">
              <a:buNone/>
            </a:pPr>
            <a:r>
              <a:rPr lang="en-US" b="1" dirty="0" smtClean="0">
                <a:solidFill>
                  <a:schemeClr val="tx1"/>
                </a:solidFill>
              </a:rPr>
              <a:t>We will also be discussing additional resources that can be referenced during the creation of your IDEATE Application.</a:t>
            </a:r>
            <a:endParaRPr lang="en-US" dirty="0" smtClean="0"/>
          </a:p>
          <a:p>
            <a:pPr lvl="1">
              <a:buFont typeface="Wingdings" panose="05000000000000000000" pitchFamily="2" charset="2"/>
              <a:buChar char="q"/>
            </a:pPr>
            <a:endParaRPr lang="en-US" dirty="0"/>
          </a:p>
        </p:txBody>
      </p:sp>
      <p:sp>
        <p:nvSpPr>
          <p:cNvPr id="4" name="TextBox 3"/>
          <p:cNvSpPr txBox="1"/>
          <p:nvPr/>
        </p:nvSpPr>
        <p:spPr>
          <a:xfrm>
            <a:off x="3652019" y="6238044"/>
            <a:ext cx="660908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1150797830"/>
              </p:ext>
            </p:extLst>
          </p:nvPr>
        </p:nvGraphicFramePr>
        <p:xfrm>
          <a:off x="10480040" y="5791200"/>
          <a:ext cx="1295400" cy="1058863"/>
        </p:xfrm>
        <a:graphic>
          <a:graphicData uri="http://schemas.openxmlformats.org/presentationml/2006/ole">
            <mc:AlternateContent xmlns:mc="http://schemas.openxmlformats.org/markup-compatibility/2006">
              <mc:Choice xmlns:v="urn:schemas-microsoft-com:vml" Requires="v">
                <p:oleObj spid="_x0000_s11282"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91200"/>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35719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61970" y="1519369"/>
            <a:ext cx="8288020" cy="2112351"/>
          </a:xfrm>
        </p:spPr>
        <p:txBody>
          <a:bodyPr>
            <a:normAutofit/>
          </a:bodyPr>
          <a:lstStyle/>
          <a:p>
            <a:r>
              <a:rPr lang="en-US" sz="2000" b="1" dirty="0">
                <a:solidFill>
                  <a:schemeClr val="tx1"/>
                </a:solidFill>
              </a:rPr>
              <a:t>This video will </a:t>
            </a:r>
            <a:r>
              <a:rPr lang="en-US" sz="2000" b="1" dirty="0" smtClean="0">
                <a:solidFill>
                  <a:schemeClr val="tx1"/>
                </a:solidFill>
              </a:rPr>
              <a:t>not </a:t>
            </a:r>
            <a:r>
              <a:rPr lang="en-US" sz="2000" b="1" dirty="0">
                <a:solidFill>
                  <a:schemeClr val="tx1"/>
                </a:solidFill>
              </a:rPr>
              <a:t>s</a:t>
            </a:r>
            <a:r>
              <a:rPr lang="en-US" sz="2000" b="1" cap="none" dirty="0" smtClean="0">
                <a:solidFill>
                  <a:schemeClr val="tx1"/>
                </a:solidFill>
              </a:rPr>
              <a:t>pecifically discuss IDEATE Application questions or submission procedures. If you have questions regarding the IDEATE application please see our Step-by-Step Series for Exempt and Expedited/Full Board Applications.</a:t>
            </a:r>
            <a:r>
              <a:rPr lang="en-US" sz="2000" b="1" cap="none" dirty="0">
                <a:solidFill>
                  <a:schemeClr val="tx1"/>
                </a:solidFill>
              </a:rPr>
              <a:t/>
            </a:r>
            <a:br>
              <a:rPr lang="en-US" sz="2000" b="1" cap="none" dirty="0">
                <a:solidFill>
                  <a:schemeClr val="tx1"/>
                </a:solidFill>
              </a:rPr>
            </a:br>
            <a:endParaRPr lang="en-US" sz="2000" b="1" cap="none" dirty="0">
              <a:solidFill>
                <a:schemeClr val="tx1"/>
              </a:solidFill>
            </a:endParaRPr>
          </a:p>
        </p:txBody>
      </p:sp>
      <p:sp>
        <p:nvSpPr>
          <p:cNvPr id="5" name="Rectangle 2"/>
          <p:cNvSpPr>
            <a:spLocks noChangeArrowheads="1"/>
          </p:cNvSpPr>
          <p:nvPr/>
        </p:nvSpPr>
        <p:spPr bwMode="auto">
          <a:xfrm>
            <a:off x="10480040" y="579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727264475"/>
              </p:ext>
            </p:extLst>
          </p:nvPr>
        </p:nvGraphicFramePr>
        <p:xfrm>
          <a:off x="10734040" y="5606534"/>
          <a:ext cx="1295400" cy="1058863"/>
        </p:xfrm>
        <a:graphic>
          <a:graphicData uri="http://schemas.openxmlformats.org/presentationml/2006/ole">
            <mc:AlternateContent xmlns:mc="http://schemas.openxmlformats.org/markup-compatibility/2006">
              <mc:Choice xmlns:v="urn:schemas-microsoft-com:vml" Requires="v">
                <p:oleObj spid="_x0000_s5162"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4040" y="5606534"/>
                        <a:ext cx="1295400" cy="1058863"/>
                      </a:xfrm>
                      <a:prstGeom prst="rect">
                        <a:avLst/>
                      </a:prstGeom>
                      <a:noFill/>
                    </p:spPr>
                  </p:pic>
                </p:oleObj>
              </mc:Fallback>
            </mc:AlternateContent>
          </a:graphicData>
        </a:graphic>
      </p:graphicFrame>
      <p:sp>
        <p:nvSpPr>
          <p:cNvPr id="7" name="TextBox 6"/>
          <p:cNvSpPr txBox="1"/>
          <p:nvPr/>
        </p:nvSpPr>
        <p:spPr>
          <a:xfrm>
            <a:off x="3931920" y="6043633"/>
            <a:ext cx="654812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22124938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418048"/>
            <a:ext cx="8911687" cy="1280890"/>
          </a:xfrm>
        </p:spPr>
        <p:txBody>
          <a:bodyPr/>
          <a:lstStyle/>
          <a:p>
            <a:r>
              <a:rPr lang="en-US" b="1" dirty="0" smtClean="0"/>
              <a:t>Thesis/Grant </a:t>
            </a:r>
            <a:r>
              <a:rPr lang="en-US" b="1" dirty="0"/>
              <a:t>Proposals vs. IRB Protocols </a:t>
            </a:r>
          </a:p>
        </p:txBody>
      </p:sp>
      <p:sp>
        <p:nvSpPr>
          <p:cNvPr id="3" name="Content Placeholder 2"/>
          <p:cNvSpPr>
            <a:spLocks noGrp="1"/>
          </p:cNvSpPr>
          <p:nvPr>
            <p:ph idx="1"/>
          </p:nvPr>
        </p:nvSpPr>
        <p:spPr>
          <a:xfrm>
            <a:off x="2589212" y="1538376"/>
            <a:ext cx="8915400" cy="4456981"/>
          </a:xfrm>
        </p:spPr>
        <p:txBody>
          <a:bodyPr>
            <a:normAutofit/>
          </a:bodyPr>
          <a:lstStyle/>
          <a:p>
            <a:r>
              <a:rPr lang="en-US" sz="2000" dirty="0"/>
              <a:t>PI’s new to the IRB process often confuse grant/thesis proposals with IRB Protocols.  IRB protocols often require additional details and information that are not contained within grant or thesis </a:t>
            </a:r>
            <a:r>
              <a:rPr lang="en-US" sz="2000" dirty="0" smtClean="0"/>
              <a:t>proposals.</a:t>
            </a:r>
          </a:p>
          <a:p>
            <a:pPr marL="0" indent="0">
              <a:buNone/>
            </a:pPr>
            <a:endParaRPr lang="en-US" sz="2000" dirty="0" smtClean="0"/>
          </a:p>
          <a:p>
            <a:r>
              <a:rPr lang="en-US" sz="2000" dirty="0" smtClean="0"/>
              <a:t>Prior </a:t>
            </a:r>
            <a:r>
              <a:rPr lang="en-US" sz="2000" dirty="0"/>
              <a:t>to the creation of an IRB Application a project should be fully designed and planned. Having a fully developed research plan will reduce the time it takes for a project to be reviewed and approved by the HRPP/IRB</a:t>
            </a:r>
            <a:r>
              <a:rPr lang="en-US" sz="2000" dirty="0" smtClean="0"/>
              <a:t>. Additionally creating an IRB Application will be much easier if your research project if the research plan has been finalized.</a:t>
            </a:r>
            <a:endParaRPr lang="en-US" sz="2000" dirty="0"/>
          </a:p>
          <a:p>
            <a:endParaRPr lang="en-US" dirty="0"/>
          </a:p>
          <a:p>
            <a:pPr marL="457200" lvl="1" indent="0">
              <a:buNone/>
            </a:pPr>
            <a:endParaRPr lang="en-US" dirty="0" smtClean="0"/>
          </a:p>
          <a:p>
            <a:pPr lvl="1">
              <a:buFont typeface="Wingdings" panose="05000000000000000000" pitchFamily="2" charset="2"/>
              <a:buChar char="q"/>
            </a:pPr>
            <a:endParaRPr lang="en-US" dirty="0"/>
          </a:p>
        </p:txBody>
      </p:sp>
      <p:sp>
        <p:nvSpPr>
          <p:cNvPr id="4" name="TextBox 3"/>
          <p:cNvSpPr txBox="1"/>
          <p:nvPr/>
        </p:nvSpPr>
        <p:spPr>
          <a:xfrm>
            <a:off x="3652019" y="6238044"/>
            <a:ext cx="660908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1150797830"/>
              </p:ext>
            </p:extLst>
          </p:nvPr>
        </p:nvGraphicFramePr>
        <p:xfrm>
          <a:off x="10480040" y="5791200"/>
          <a:ext cx="1295400" cy="1058863"/>
        </p:xfrm>
        <a:graphic>
          <a:graphicData uri="http://schemas.openxmlformats.org/presentationml/2006/ole">
            <mc:AlternateContent xmlns:mc="http://schemas.openxmlformats.org/markup-compatibility/2006">
              <mc:Choice xmlns:v="urn:schemas-microsoft-com:vml" Requires="v">
                <p:oleObj spid="_x0000_s12306"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0040" y="5791200"/>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249179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Research Design and Development</a:t>
            </a:r>
            <a:endParaRPr lang="en-US" b="1" dirty="0"/>
          </a:p>
        </p:txBody>
      </p:sp>
      <p:sp>
        <p:nvSpPr>
          <p:cNvPr id="3" name="Content Placeholder 2"/>
          <p:cNvSpPr>
            <a:spLocks noGrp="1"/>
          </p:cNvSpPr>
          <p:nvPr>
            <p:ph idx="1"/>
          </p:nvPr>
        </p:nvSpPr>
        <p:spPr>
          <a:xfrm>
            <a:off x="2589212" y="1538376"/>
            <a:ext cx="8915400" cy="4456981"/>
          </a:xfrm>
        </p:spPr>
        <p:txBody>
          <a:bodyPr>
            <a:normAutofit fontScale="92500" lnSpcReduction="10000"/>
          </a:bodyPr>
          <a:lstStyle/>
          <a:p>
            <a:r>
              <a:rPr lang="en-US" sz="1900" b="1" dirty="0" smtClean="0"/>
              <a:t>PI’s prior to the creation of an IDEATE Application should develop their research design and plan. If you are a Student PI this Research Plan should be developed in consultation with your Faculty Advisor.  </a:t>
            </a:r>
          </a:p>
          <a:p>
            <a:r>
              <a:rPr lang="en-US" sz="2200" b="1" dirty="0" smtClean="0"/>
              <a:t>Research Objectives</a:t>
            </a:r>
          </a:p>
          <a:p>
            <a:pPr lvl="1">
              <a:buFont typeface="Wingdings" panose="05000000000000000000" pitchFamily="2" charset="2"/>
              <a:buChar char="q"/>
            </a:pPr>
            <a:r>
              <a:rPr lang="en-US" dirty="0" smtClean="0"/>
              <a:t>Purpose of the Research (should be simple, clear, and written for a wide audience). </a:t>
            </a:r>
          </a:p>
          <a:p>
            <a:pPr lvl="1">
              <a:buFont typeface="Wingdings" panose="05000000000000000000" pitchFamily="2" charset="2"/>
              <a:buChar char="q"/>
            </a:pPr>
            <a:r>
              <a:rPr lang="en-US" dirty="0" smtClean="0"/>
              <a:t>Research Hypothesis/Goals – Provide a brief description of the theoretical and empirical goals of this research information.</a:t>
            </a:r>
          </a:p>
          <a:p>
            <a:r>
              <a:rPr lang="en-US" sz="2200" b="1" dirty="0"/>
              <a:t>Research </a:t>
            </a:r>
            <a:r>
              <a:rPr lang="en-US" sz="2200" b="1" dirty="0" smtClean="0"/>
              <a:t>Methods and Procedures</a:t>
            </a:r>
            <a:endParaRPr lang="en-US" sz="2200" b="1" dirty="0"/>
          </a:p>
          <a:p>
            <a:pPr lvl="1">
              <a:buFont typeface="Wingdings" panose="05000000000000000000" pitchFamily="2" charset="2"/>
              <a:buChar char="q"/>
            </a:pPr>
            <a:r>
              <a:rPr lang="en-US" dirty="0" smtClean="0"/>
              <a:t>Explain the methods and procedures to be followed. This includes any risks that may be involved because of the study protocol.</a:t>
            </a:r>
          </a:p>
          <a:p>
            <a:pPr lvl="1">
              <a:buFont typeface="Wingdings" panose="05000000000000000000" pitchFamily="2" charset="2"/>
              <a:buChar char="q"/>
            </a:pPr>
            <a:r>
              <a:rPr lang="en-US" dirty="0" smtClean="0"/>
              <a:t>Explain if applicable any tests/procedures/exams that will be given to participants. Provide a table format if the research plan is complex.</a:t>
            </a:r>
          </a:p>
          <a:p>
            <a:pPr lvl="1">
              <a:buFont typeface="Wingdings" panose="05000000000000000000" pitchFamily="2" charset="2"/>
              <a:buChar char="q"/>
            </a:pPr>
            <a:r>
              <a:rPr lang="en-US" dirty="0" smtClean="0"/>
              <a:t>Describe data to be collected and data analysis.</a:t>
            </a:r>
          </a:p>
          <a:p>
            <a:pPr lvl="1">
              <a:buFont typeface="Wingdings" panose="05000000000000000000" pitchFamily="2" charset="2"/>
              <a:buChar char="q"/>
            </a:pPr>
            <a:r>
              <a:rPr lang="en-US" dirty="0" smtClean="0"/>
              <a:t>If the study uses database or archival data, methods and procedures provided should ONLY reflect the current study conducting the secondary data analysis.</a:t>
            </a:r>
            <a:endParaRPr lang="en-US" dirty="0"/>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2590302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Research Design and Development (Cont.)</a:t>
            </a:r>
            <a:endParaRPr lang="en-US" sz="3200" b="1" dirty="0"/>
          </a:p>
        </p:txBody>
      </p:sp>
      <p:sp>
        <p:nvSpPr>
          <p:cNvPr id="3" name="Content Placeholder 2"/>
          <p:cNvSpPr>
            <a:spLocks noGrp="1"/>
          </p:cNvSpPr>
          <p:nvPr>
            <p:ph idx="1"/>
          </p:nvPr>
        </p:nvSpPr>
        <p:spPr>
          <a:xfrm>
            <a:off x="2442563" y="1477992"/>
            <a:ext cx="8915400" cy="5060831"/>
          </a:xfrm>
        </p:spPr>
        <p:txBody>
          <a:bodyPr>
            <a:normAutofit fontScale="85000" lnSpcReduction="20000"/>
          </a:bodyPr>
          <a:lstStyle/>
          <a:p>
            <a:r>
              <a:rPr lang="en-US" sz="2400" b="1" dirty="0"/>
              <a:t>Subject Recruitment</a:t>
            </a:r>
          </a:p>
          <a:p>
            <a:pPr lvl="1">
              <a:buFont typeface="Wingdings" panose="05000000000000000000" pitchFamily="2" charset="2"/>
              <a:buChar char="q"/>
            </a:pPr>
            <a:r>
              <a:rPr lang="en-US" dirty="0"/>
              <a:t>How will you select participants? Recruitment refers to the contact and the communication that takes place between investigator and a potential participant.</a:t>
            </a:r>
          </a:p>
          <a:p>
            <a:pPr lvl="1">
              <a:buFont typeface="Wingdings" panose="05000000000000000000" pitchFamily="2" charset="2"/>
              <a:buChar char="q"/>
            </a:pPr>
            <a:r>
              <a:rPr lang="en-US" dirty="0" smtClean="0"/>
              <a:t>Include estimated number and description of types of subjects</a:t>
            </a:r>
          </a:p>
          <a:p>
            <a:pPr lvl="1">
              <a:buFont typeface="Wingdings" panose="05000000000000000000" pitchFamily="2" charset="2"/>
              <a:buChar char="q"/>
            </a:pPr>
            <a:r>
              <a:rPr lang="en-US" dirty="0" smtClean="0"/>
              <a:t>Describe the source and method for the recruitment of potential subjects (e.g. referral sources, posting flyers, etc.)</a:t>
            </a:r>
          </a:p>
          <a:p>
            <a:pPr lvl="1">
              <a:buFont typeface="Wingdings" panose="05000000000000000000" pitchFamily="2" charset="2"/>
              <a:buChar char="q"/>
            </a:pPr>
            <a:r>
              <a:rPr lang="en-US" dirty="0" smtClean="0"/>
              <a:t>Provide eligibility criteria (inclusion and exclusion criteria). Exclusion of a population should be justified. For further explanation of inclusion/exclusion criteria please see the IDEATE Terms Glossary on our website.</a:t>
            </a:r>
          </a:p>
          <a:p>
            <a:r>
              <a:rPr lang="en-US" sz="2400" b="1" dirty="0" smtClean="0"/>
              <a:t>Benefits</a:t>
            </a:r>
            <a:endParaRPr lang="en-US" sz="2400" b="1" dirty="0"/>
          </a:p>
          <a:p>
            <a:pPr lvl="1">
              <a:buFont typeface="Wingdings" panose="05000000000000000000" pitchFamily="2" charset="2"/>
              <a:buChar char="q"/>
            </a:pPr>
            <a:r>
              <a:rPr lang="en-US" dirty="0" smtClean="0"/>
              <a:t>Describe any direct benefits that subjects(s) may reasonably expect to encounter. Note that if there are no known direct benefits to the subject this must be stated in the IDEATE Application and if applicable in the informed consent document.</a:t>
            </a:r>
          </a:p>
          <a:p>
            <a:pPr lvl="1">
              <a:buFont typeface="Wingdings" panose="05000000000000000000" pitchFamily="2" charset="2"/>
              <a:buChar char="q"/>
            </a:pPr>
            <a:r>
              <a:rPr lang="en-US" dirty="0" smtClean="0"/>
              <a:t>Please state and describe the anticipated benefits to society and to knowledge development in the specific discipline.</a:t>
            </a:r>
          </a:p>
          <a:p>
            <a:pPr lvl="1">
              <a:buFont typeface="Wingdings" panose="05000000000000000000" pitchFamily="2" charset="2"/>
              <a:buChar char="q"/>
            </a:pPr>
            <a:r>
              <a:rPr lang="en-US" dirty="0" smtClean="0"/>
              <a:t>Do not state benefits that are unrelated to the research study. NOTE: Compensation is not considered a benefit.</a:t>
            </a:r>
          </a:p>
          <a:p>
            <a:pPr lvl="1">
              <a:buFont typeface="Wingdings" panose="05000000000000000000" pitchFamily="2" charset="2"/>
              <a:buChar char="q"/>
            </a:pPr>
            <a:r>
              <a:rPr lang="en-US" dirty="0" smtClean="0"/>
              <a:t>If a study is using database or archival data there will be no direct benefit to the subjects from which the data will be obtained. However, the anticipated benefit to society can be stated.</a:t>
            </a:r>
            <a:endParaRPr lang="en-US" dirty="0"/>
          </a:p>
          <a:p>
            <a:pPr lvl="1">
              <a:buFont typeface="Wingdings" panose="05000000000000000000" pitchFamily="2" charset="2"/>
              <a:buChar char="q"/>
            </a:pPr>
            <a:endParaRPr lang="en-US" dirty="0"/>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5129192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Research Design and Development (Cont.)</a:t>
            </a:r>
            <a:endParaRPr lang="en-US" sz="3200" b="1" dirty="0"/>
          </a:p>
        </p:txBody>
      </p:sp>
      <p:sp>
        <p:nvSpPr>
          <p:cNvPr id="3" name="Content Placeholder 2"/>
          <p:cNvSpPr>
            <a:spLocks noGrp="1"/>
          </p:cNvSpPr>
          <p:nvPr>
            <p:ph idx="1"/>
          </p:nvPr>
        </p:nvSpPr>
        <p:spPr>
          <a:xfrm>
            <a:off x="2477068" y="1264555"/>
            <a:ext cx="8915400" cy="5533060"/>
          </a:xfrm>
        </p:spPr>
        <p:txBody>
          <a:bodyPr>
            <a:normAutofit fontScale="85000" lnSpcReduction="20000"/>
          </a:bodyPr>
          <a:lstStyle/>
          <a:p>
            <a:r>
              <a:rPr lang="en-US" sz="2200" b="1" dirty="0" smtClean="0"/>
              <a:t>Risks to Subjects</a:t>
            </a:r>
            <a:endParaRPr lang="en-US" sz="2200" b="1" dirty="0"/>
          </a:p>
          <a:p>
            <a:pPr lvl="1">
              <a:buFont typeface="Wingdings" panose="05000000000000000000" pitchFamily="2" charset="2"/>
              <a:buChar char="q"/>
            </a:pPr>
            <a:r>
              <a:rPr lang="en-US" dirty="0" smtClean="0"/>
              <a:t>Describe in detail any immediate or long-range risks, discomforts and/or inconveniences foreseeable to subjects associated with procedures used in the study.</a:t>
            </a:r>
            <a:endParaRPr lang="en-US" dirty="0"/>
          </a:p>
          <a:p>
            <a:pPr lvl="1">
              <a:buFont typeface="Wingdings" panose="05000000000000000000" pitchFamily="2" charset="2"/>
              <a:buChar char="q"/>
            </a:pPr>
            <a:r>
              <a:rPr lang="en-US" dirty="0" smtClean="0"/>
              <a:t>Detail the precautions you have taken to minimize these risks. For example in Internet-Based Research there is normally risks of breach of confidentiality or privacy of subjects. A precaution taken to mitigate or minimize these risks would be to ensure confidentiality of participant data.</a:t>
            </a:r>
          </a:p>
          <a:p>
            <a:pPr lvl="1">
              <a:buFont typeface="Wingdings" panose="05000000000000000000" pitchFamily="2" charset="2"/>
              <a:buChar char="q"/>
            </a:pPr>
            <a:r>
              <a:rPr lang="en-US" dirty="0" smtClean="0"/>
              <a:t>If your research protocol involves psychological risks to subjects please describe the level of medical or psychological care available through the study for research related risks.</a:t>
            </a:r>
          </a:p>
          <a:p>
            <a:pPr lvl="1">
              <a:buFont typeface="Wingdings" panose="05000000000000000000" pitchFamily="2" charset="2"/>
              <a:buChar char="q"/>
            </a:pPr>
            <a:r>
              <a:rPr lang="en-US" dirty="0" smtClean="0"/>
              <a:t>If the study uses database or archival data there are no direct risks to the subjects that provided the data unless the data obtained contains sensitive information.</a:t>
            </a:r>
          </a:p>
          <a:p>
            <a:r>
              <a:rPr lang="en-US" sz="2200" b="1" dirty="0" smtClean="0"/>
              <a:t>Informed Consent</a:t>
            </a:r>
            <a:endParaRPr lang="en-US" sz="2200" b="1" dirty="0"/>
          </a:p>
          <a:p>
            <a:pPr lvl="1">
              <a:buFont typeface="Wingdings" panose="05000000000000000000" pitchFamily="2" charset="2"/>
              <a:buChar char="q"/>
            </a:pPr>
            <a:r>
              <a:rPr lang="en-US" dirty="0" smtClean="0"/>
              <a:t>Describe the manner in which Informed Consent will be obtained. Note that for exempt research informed consent is not requirement. However, if you are submitting an expedited or full board application informed consent is required unless a consent waiver is approved by the IRB.</a:t>
            </a:r>
          </a:p>
          <a:p>
            <a:pPr lvl="1">
              <a:buFont typeface="Wingdings" panose="05000000000000000000" pitchFamily="2" charset="2"/>
              <a:buChar char="q"/>
            </a:pPr>
            <a:r>
              <a:rPr lang="en-US" dirty="0" smtClean="0"/>
              <a:t>Indicate what kind of consent (Child Assent/Parental Permission or Adult Consent) will be obtained and how consent will be ascertained (documented, orally, on-line).</a:t>
            </a:r>
          </a:p>
          <a:p>
            <a:pPr lvl="1">
              <a:buFont typeface="Wingdings" panose="05000000000000000000" pitchFamily="2" charset="2"/>
              <a:buChar char="q"/>
            </a:pPr>
            <a:r>
              <a:rPr lang="en-US" dirty="0" smtClean="0"/>
              <a:t>If you are requesting a waiver of documented (written) consent this must be justified in the IDEATE Application.</a:t>
            </a:r>
          </a:p>
          <a:p>
            <a:pPr lvl="1">
              <a:buFont typeface="Wingdings" panose="05000000000000000000" pitchFamily="2" charset="2"/>
              <a:buChar char="q"/>
            </a:pPr>
            <a:r>
              <a:rPr lang="en-US" dirty="0" smtClean="0"/>
              <a:t>Consent Templates are available to assist researchers with the development of the consent document. These templates can be found on the Baruch HRPP Website.</a:t>
            </a:r>
            <a:endParaRPr lang="en-US" dirty="0"/>
          </a:p>
          <a:p>
            <a:pPr marL="457200" lvl="1" indent="0">
              <a:buNone/>
            </a:pPr>
            <a:endParaRPr lang="en-US" dirty="0" smtClean="0"/>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469081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20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20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Research Design and Development (Cont.)</a:t>
            </a:r>
            <a:endParaRPr lang="en-US" sz="3200" b="1" dirty="0"/>
          </a:p>
        </p:txBody>
      </p:sp>
      <p:sp>
        <p:nvSpPr>
          <p:cNvPr id="3" name="Content Placeholder 2"/>
          <p:cNvSpPr>
            <a:spLocks noGrp="1"/>
          </p:cNvSpPr>
          <p:nvPr>
            <p:ph idx="1"/>
          </p:nvPr>
        </p:nvSpPr>
        <p:spPr>
          <a:xfrm>
            <a:off x="2501561" y="1180895"/>
            <a:ext cx="8915400" cy="5375026"/>
          </a:xfrm>
        </p:spPr>
        <p:txBody>
          <a:bodyPr>
            <a:normAutofit fontScale="70000" lnSpcReduction="20000"/>
          </a:bodyPr>
          <a:lstStyle/>
          <a:p>
            <a:r>
              <a:rPr lang="en-US" sz="2400" b="1" dirty="0" smtClean="0"/>
              <a:t>Confidentiality of Data</a:t>
            </a:r>
            <a:endParaRPr lang="en-US" sz="2400" b="1" dirty="0"/>
          </a:p>
          <a:p>
            <a:pPr lvl="1">
              <a:buFont typeface="Wingdings" panose="05000000000000000000" pitchFamily="2" charset="2"/>
              <a:buChar char="q"/>
            </a:pPr>
            <a:r>
              <a:rPr lang="en-US" sz="1800" dirty="0" smtClean="0"/>
              <a:t>Specify if information obtained will be recorded in a manner that human subjects can be identified, directly or through identifiers linked to the subjects.</a:t>
            </a:r>
          </a:p>
          <a:p>
            <a:pPr lvl="1">
              <a:buFont typeface="Wingdings" panose="05000000000000000000" pitchFamily="2" charset="2"/>
              <a:buChar char="q"/>
            </a:pPr>
            <a:r>
              <a:rPr lang="en-US" sz="1800" dirty="0" smtClean="0"/>
              <a:t>Please specify what you will do to protect the confidentiality of the data. This can include storage procedures, who will have access to the data,  and if applicable de-identifying identifiable or coded data.</a:t>
            </a:r>
            <a:endParaRPr lang="en-US" sz="1800" dirty="0"/>
          </a:p>
          <a:p>
            <a:pPr lvl="1">
              <a:buFont typeface="Wingdings" panose="05000000000000000000" pitchFamily="2" charset="2"/>
              <a:buChar char="q"/>
            </a:pPr>
            <a:r>
              <a:rPr lang="en-US" sz="1800" dirty="0" smtClean="0"/>
              <a:t>If you are planning to store sensitive identifiable information or data on a computer please thoroughly explain how you will protect the sensitive data. </a:t>
            </a:r>
            <a:r>
              <a:rPr lang="en-US" sz="1800" b="1" i="1" dirty="0"/>
              <a:t>I</a:t>
            </a:r>
            <a:r>
              <a:rPr lang="en-US" sz="1800" b="1" i="1" dirty="0" smtClean="0"/>
              <a:t>f the data you will be storing will contain information of a sensitive or illegal nature then you should indicate the level of protection subjects will have in case of subpoena or governmental request for data. In most cases, a Certificate of Confidentiality will have to be obtained.</a:t>
            </a:r>
          </a:p>
          <a:p>
            <a:pPr lvl="1">
              <a:buFont typeface="Wingdings" panose="05000000000000000000" pitchFamily="2" charset="2"/>
              <a:buChar char="q"/>
            </a:pPr>
            <a:r>
              <a:rPr lang="en-US" sz="1800" dirty="0" smtClean="0"/>
              <a:t>If the study uses database or archival data then please specify the kind of data you will be obtaining (e.g. specify if data contains identifiers or will be coded or de-identified). If this is a restricted dataset a restricted data use agreement (if required by the data holder) must be provided for review.</a:t>
            </a:r>
          </a:p>
          <a:p>
            <a:r>
              <a:rPr lang="en-US" sz="2400" b="1" dirty="0"/>
              <a:t>Research Compensation</a:t>
            </a:r>
          </a:p>
          <a:p>
            <a:pPr lvl="1">
              <a:buFont typeface="Wingdings" panose="05000000000000000000" pitchFamily="2" charset="2"/>
              <a:buChar char="q"/>
            </a:pPr>
            <a:r>
              <a:rPr lang="en-US" sz="1800" dirty="0"/>
              <a:t>Research Compensation is defined as non-monetary (gifts, research credits, </a:t>
            </a:r>
            <a:r>
              <a:rPr lang="en-US" sz="1800" dirty="0" err="1"/>
              <a:t>etc</a:t>
            </a:r>
            <a:r>
              <a:rPr lang="en-US" sz="1800" dirty="0"/>
              <a:t>,) and monetary (gift cards, money, etc.) compensation given to subjects for </a:t>
            </a:r>
            <a:r>
              <a:rPr lang="en-US" sz="1800" dirty="0" smtClean="0"/>
              <a:t>their time, inconvenience, and effort. </a:t>
            </a:r>
            <a:r>
              <a:rPr lang="en-US" sz="1800" dirty="0"/>
              <a:t>All research compensation must be described in the IDEATE Application, recruitment, and if applicable consent documents.</a:t>
            </a:r>
          </a:p>
          <a:p>
            <a:pPr lvl="1">
              <a:buFont typeface="Wingdings" panose="05000000000000000000" pitchFamily="2" charset="2"/>
              <a:buChar char="q"/>
            </a:pPr>
            <a:r>
              <a:rPr lang="en-US" sz="1800" dirty="0"/>
              <a:t>Describe </a:t>
            </a:r>
            <a:r>
              <a:rPr lang="en-US" sz="1800" dirty="0" smtClean="0"/>
              <a:t>any compensation to subjects. Additionally if compensation is provided specify what action will be taken if subjects discontinue research participation before the experiment is completed. Note: Subjects cannot be penalized for withdrawing from a research study.</a:t>
            </a:r>
            <a:endParaRPr lang="en-US" sz="1800" dirty="0"/>
          </a:p>
          <a:p>
            <a:pPr marL="0" indent="0">
              <a:buNone/>
            </a:pPr>
            <a:r>
              <a:rPr lang="en-US" b="1" dirty="0" smtClean="0"/>
              <a:t>IRBs take into consideration whether the type of compensation, and time and proposed method of disbursement, are reasonable, not coercive, and do not present any undue influence.</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1587449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2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20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2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20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431" y="293298"/>
            <a:ext cx="8911687" cy="1280890"/>
          </a:xfrm>
        </p:spPr>
        <p:txBody>
          <a:bodyPr>
            <a:normAutofit/>
          </a:bodyPr>
          <a:lstStyle/>
          <a:p>
            <a:r>
              <a:rPr lang="en-US" sz="3200" b="1" dirty="0" smtClean="0"/>
              <a:t>Tips for Preparing an IRB Application</a:t>
            </a:r>
            <a:endParaRPr lang="en-US" sz="3200" b="1" dirty="0"/>
          </a:p>
        </p:txBody>
      </p:sp>
      <p:sp>
        <p:nvSpPr>
          <p:cNvPr id="3" name="Content Placeholder 2"/>
          <p:cNvSpPr>
            <a:spLocks noGrp="1"/>
          </p:cNvSpPr>
          <p:nvPr>
            <p:ph idx="1"/>
          </p:nvPr>
        </p:nvSpPr>
        <p:spPr>
          <a:xfrm>
            <a:off x="2477068" y="1264555"/>
            <a:ext cx="8915400" cy="5308773"/>
          </a:xfrm>
        </p:spPr>
        <p:txBody>
          <a:bodyPr>
            <a:normAutofit fontScale="92500" lnSpcReduction="20000"/>
          </a:bodyPr>
          <a:lstStyle/>
          <a:p>
            <a:r>
              <a:rPr lang="en-US" b="1" dirty="0" smtClean="0"/>
              <a:t>Remember the 4 C’s (CLEAR, CONCISE, CONSISTENT, and COMPLETE)</a:t>
            </a:r>
            <a:endParaRPr lang="en-US" b="1" dirty="0"/>
          </a:p>
          <a:p>
            <a:pPr lvl="1">
              <a:buFont typeface="Wingdings" panose="05000000000000000000" pitchFamily="2" charset="2"/>
              <a:buChar char="q"/>
            </a:pPr>
            <a:r>
              <a:rPr lang="en-US" sz="2000" b="1" dirty="0" smtClean="0"/>
              <a:t>CLEAR</a:t>
            </a:r>
            <a:r>
              <a:rPr lang="en-US" dirty="0" smtClean="0"/>
              <a:t> – Make sure that you are responding to the IDEATE Application in a clear manner avoiding jargon and field-specific terms. If using field-specific terms make sure that they are clearly defined and can be understood by someone not familiar with your field of study. More than likely your project will be reviewed by someone that is not conversant in your field of study. Making sure that your research plan is clear and understandable will improve your chances of an efficient approval process.</a:t>
            </a:r>
          </a:p>
          <a:p>
            <a:pPr lvl="1">
              <a:buFont typeface="Wingdings" panose="05000000000000000000" pitchFamily="2" charset="2"/>
              <a:buChar char="q"/>
            </a:pPr>
            <a:r>
              <a:rPr lang="en-US" sz="2000" b="1" dirty="0" smtClean="0"/>
              <a:t>CONCISE</a:t>
            </a:r>
            <a:r>
              <a:rPr lang="en-US" b="1" dirty="0" smtClean="0"/>
              <a:t> </a:t>
            </a:r>
            <a:r>
              <a:rPr lang="en-US" dirty="0" smtClean="0"/>
              <a:t>– Be concise with your responses in the IDEATE Application making sure that your responses are addressing the questions being asked. Concise responses will allow reviewers to easy understand your application and to make their determinations. Some researchers will try the “kitchen sink” approach by providing too much information that does not address the research questions being asked. This approach often creates additional work for the PI and the IRB as clarifications and revisions will be requested.</a:t>
            </a:r>
            <a:endParaRPr lang="en-US" dirty="0"/>
          </a:p>
          <a:p>
            <a:pPr lvl="1">
              <a:buFont typeface="Wingdings" panose="05000000000000000000" pitchFamily="2" charset="2"/>
              <a:buChar char="q"/>
            </a:pPr>
            <a:r>
              <a:rPr lang="en-US" sz="2000" b="1" dirty="0" smtClean="0"/>
              <a:t>CONSISTENT</a:t>
            </a:r>
            <a:r>
              <a:rPr lang="en-US" dirty="0" smtClean="0"/>
              <a:t> – Make sure that your application is consistent throughout by reviewing all research materials and making sure that all research materials are consistent with your research protocol. Note that the Informed Consent Form should be consistent with the information provided in the IDEATE Application.</a:t>
            </a:r>
          </a:p>
          <a:p>
            <a:pPr lvl="1">
              <a:buFont typeface="Wingdings" panose="05000000000000000000" pitchFamily="2" charset="2"/>
              <a:buChar char="q"/>
            </a:pPr>
            <a:r>
              <a:rPr lang="en-US" sz="2000" b="1" dirty="0" smtClean="0"/>
              <a:t>COMPLETE </a:t>
            </a:r>
            <a:r>
              <a:rPr lang="en-US" dirty="0" smtClean="0"/>
              <a:t>– Your application should be complete when submitted to the HRPP Office. This means that your research design, plan, and materials should be finalized prior to submission. Incomplete proposals will be sent back to PI’s and will not be administratively reviewed.</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2596575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431" y="293298"/>
            <a:ext cx="8911687" cy="1280890"/>
          </a:xfrm>
        </p:spPr>
        <p:txBody>
          <a:bodyPr>
            <a:normAutofit/>
          </a:bodyPr>
          <a:lstStyle/>
          <a:p>
            <a:r>
              <a:rPr lang="en-US" sz="3200" b="1" dirty="0" smtClean="0"/>
              <a:t>Tips for Preparing an IRB Application (Cont.)</a:t>
            </a:r>
            <a:endParaRPr lang="en-US" sz="3200" b="1" dirty="0"/>
          </a:p>
        </p:txBody>
      </p:sp>
      <p:sp>
        <p:nvSpPr>
          <p:cNvPr id="3" name="Content Placeholder 2"/>
          <p:cNvSpPr>
            <a:spLocks noGrp="1"/>
          </p:cNvSpPr>
          <p:nvPr>
            <p:ph idx="1"/>
          </p:nvPr>
        </p:nvSpPr>
        <p:spPr>
          <a:xfrm>
            <a:off x="2516575" y="914400"/>
            <a:ext cx="8915400" cy="5840083"/>
          </a:xfrm>
        </p:spPr>
        <p:txBody>
          <a:bodyPr>
            <a:normAutofit fontScale="70000" lnSpcReduction="20000"/>
          </a:bodyPr>
          <a:lstStyle/>
          <a:p>
            <a:r>
              <a:rPr lang="en-US" sz="2300" b="1" dirty="0" smtClean="0"/>
              <a:t>The following items should be attached/provided in your IDEATE Application*:</a:t>
            </a:r>
            <a:endParaRPr lang="en-US" sz="2300" b="1" dirty="0"/>
          </a:p>
          <a:p>
            <a:pPr lvl="1">
              <a:buFont typeface="Wingdings" panose="05000000000000000000" pitchFamily="2" charset="2"/>
              <a:buChar char="ü"/>
            </a:pPr>
            <a:r>
              <a:rPr lang="en-US" sz="2700" b="1" dirty="0" smtClean="0"/>
              <a:t>Recruitment  Emails, Scripts, Flyers, Brochures, etc. </a:t>
            </a:r>
            <a:r>
              <a:rPr lang="en-US" b="1" dirty="0" smtClean="0"/>
              <a:t>– </a:t>
            </a:r>
            <a:r>
              <a:rPr lang="en-US" sz="2000" dirty="0" smtClean="0"/>
              <a:t>All communications and recruitment instruments provided to prospective participants for research participation must be provided to the HRPP Office</a:t>
            </a:r>
          </a:p>
          <a:p>
            <a:pPr lvl="1">
              <a:buFont typeface="Wingdings" panose="05000000000000000000" pitchFamily="2" charset="2"/>
              <a:buChar char="ü"/>
            </a:pPr>
            <a:r>
              <a:rPr lang="en-US" sz="2700" b="1" dirty="0" smtClean="0"/>
              <a:t>Consent Forms </a:t>
            </a:r>
            <a:r>
              <a:rPr lang="en-US" sz="1900" b="1" dirty="0" smtClean="0"/>
              <a:t>– </a:t>
            </a:r>
            <a:r>
              <a:rPr lang="en-US" sz="2000" dirty="0" smtClean="0"/>
              <a:t>Adult Consent, Child Assent, and Parental Permission consent forms if applicable must be submitted for review.</a:t>
            </a:r>
            <a:endParaRPr lang="en-US" sz="2000" dirty="0"/>
          </a:p>
          <a:p>
            <a:pPr lvl="1">
              <a:buFont typeface="Wingdings" panose="05000000000000000000" pitchFamily="2" charset="2"/>
              <a:buChar char="ü"/>
            </a:pPr>
            <a:r>
              <a:rPr lang="en-US" sz="2700" b="1" dirty="0" smtClean="0"/>
              <a:t>Questionnaires/Survey Instruments </a:t>
            </a:r>
            <a:r>
              <a:rPr lang="en-US" sz="2400" b="1" dirty="0" smtClean="0"/>
              <a:t>– </a:t>
            </a:r>
            <a:r>
              <a:rPr lang="en-US" sz="2000" dirty="0" smtClean="0"/>
              <a:t>all questionnaire/survey instruments utilized in research activities must be provided for review.</a:t>
            </a:r>
          </a:p>
          <a:p>
            <a:pPr lvl="1">
              <a:buFont typeface="Wingdings" panose="05000000000000000000" pitchFamily="2" charset="2"/>
              <a:buChar char="ü"/>
            </a:pPr>
            <a:r>
              <a:rPr lang="en-US" sz="2700" b="1" dirty="0" smtClean="0"/>
              <a:t>Interview Questions/Protocols </a:t>
            </a:r>
            <a:r>
              <a:rPr lang="en-US" sz="2100" b="1" dirty="0" smtClean="0"/>
              <a:t>– </a:t>
            </a:r>
            <a:r>
              <a:rPr lang="en-US" sz="2000" dirty="0" smtClean="0"/>
              <a:t>Interview Questions must be provided for review. If you are conducting an unstructured interview, sample questions and interview protocols must be provided for review.</a:t>
            </a:r>
          </a:p>
          <a:p>
            <a:pPr lvl="1">
              <a:buFont typeface="Wingdings" panose="05000000000000000000" pitchFamily="2" charset="2"/>
              <a:buChar char="ü"/>
            </a:pPr>
            <a:r>
              <a:rPr lang="en-US" sz="2700" b="1" dirty="0" smtClean="0"/>
              <a:t>Current CITI HSR Certifications </a:t>
            </a:r>
            <a:r>
              <a:rPr lang="en-US" sz="2400" b="1" dirty="0" smtClean="0"/>
              <a:t>– </a:t>
            </a:r>
            <a:r>
              <a:rPr lang="en-US" sz="2000" dirty="0" smtClean="0"/>
              <a:t>All researchers associated with research activities must attach their CITI Training Certifications to the IDEATE Application. Applications will not  be approved until all key personnel have taken the CITI Training providing the HRPP Office with the completion certificate.</a:t>
            </a:r>
          </a:p>
          <a:p>
            <a:pPr lvl="1">
              <a:buFont typeface="Wingdings" panose="05000000000000000000" pitchFamily="2" charset="2"/>
              <a:buChar char="ü"/>
            </a:pPr>
            <a:r>
              <a:rPr lang="en-US" sz="2700" b="1" dirty="0" smtClean="0"/>
              <a:t>Grant Proposals </a:t>
            </a:r>
            <a:r>
              <a:rPr lang="en-US" b="1" dirty="0" smtClean="0"/>
              <a:t>– </a:t>
            </a:r>
            <a:r>
              <a:rPr lang="en-US" sz="2100" dirty="0" smtClean="0"/>
              <a:t>If a research study is funded a copy of the entire grant proposal must be attached to the IDEATE Application.</a:t>
            </a:r>
          </a:p>
          <a:p>
            <a:pPr lvl="1">
              <a:buFont typeface="Wingdings" panose="05000000000000000000" pitchFamily="2" charset="2"/>
              <a:buChar char="ü"/>
            </a:pPr>
            <a:r>
              <a:rPr lang="en-US" sz="2500" b="1" dirty="0" smtClean="0"/>
              <a:t>Research Agreements </a:t>
            </a:r>
            <a:r>
              <a:rPr lang="en-US" b="1" dirty="0" smtClean="0"/>
              <a:t>– </a:t>
            </a:r>
            <a:r>
              <a:rPr lang="en-US" sz="2100" dirty="0" smtClean="0"/>
              <a:t>all research agreements (Collaborative Agreements, Restricted Data Use Agreements, IRB Reliance/Authorization Agreements, etc.) must be attached to the IDEATE Application.</a:t>
            </a:r>
          </a:p>
          <a:p>
            <a:pPr marL="57150" indent="0">
              <a:buNone/>
            </a:pPr>
            <a:r>
              <a:rPr lang="en-US" b="1" dirty="0" smtClean="0"/>
              <a:t>*</a:t>
            </a:r>
            <a:r>
              <a:rPr lang="en-US" sz="2100" b="1" dirty="0" smtClean="0"/>
              <a:t>Note that other documents such as debriefing scripts, observational protocols, etc., may be required based on the type of research being conducted. However, the documents described above are normally the types of research materials required for most studies.</a:t>
            </a:r>
          </a:p>
        </p:txBody>
      </p:sp>
    </p:spTree>
    <p:extLst>
      <p:ext uri="{BB962C8B-B14F-4D97-AF65-F5344CB8AC3E}">
        <p14:creationId xmlns:p14="http://schemas.microsoft.com/office/powerpoint/2010/main" val="641887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000"/>
                                        <p:tgtEl>
                                          <p:spTgt spid="3">
                                            <p:txEl>
                                              <p:pRg st="2" end="2"/>
                                            </p:txEl>
                                          </p:spTgt>
                                        </p:tgtEl>
                                      </p:cBhvr>
                                    </p:animEffect>
                                    <p:anim calcmode="lin" valueType="num">
                                      <p:cBhvr>
                                        <p:cTn id="22"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2000"/>
                                        <p:tgtEl>
                                          <p:spTgt spid="3">
                                            <p:txEl>
                                              <p:pRg st="3" end="3"/>
                                            </p:txEl>
                                          </p:spTgt>
                                        </p:tgtEl>
                                      </p:cBhvr>
                                    </p:animEffect>
                                    <p:anim calcmode="lin" valueType="num">
                                      <p:cBhvr>
                                        <p:cTn id="29"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2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2000"/>
                                        <p:tgtEl>
                                          <p:spTgt spid="3">
                                            <p:txEl>
                                              <p:pRg st="4" end="4"/>
                                            </p:txEl>
                                          </p:spTgt>
                                        </p:tgtEl>
                                      </p:cBhvr>
                                    </p:animEffect>
                                    <p:anim calcmode="lin" valueType="num">
                                      <p:cBhvr>
                                        <p:cTn id="36"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2000"/>
                                        <p:tgtEl>
                                          <p:spTgt spid="3">
                                            <p:txEl>
                                              <p:pRg st="5" end="5"/>
                                            </p:txEl>
                                          </p:spTgt>
                                        </p:tgtEl>
                                      </p:cBhvr>
                                    </p:animEffect>
                                    <p:anim calcmode="lin" valueType="num">
                                      <p:cBhvr>
                                        <p:cTn id="43" dur="2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2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2000"/>
                                        <p:tgtEl>
                                          <p:spTgt spid="3">
                                            <p:txEl>
                                              <p:pRg st="6" end="6"/>
                                            </p:txEl>
                                          </p:spTgt>
                                        </p:tgtEl>
                                      </p:cBhvr>
                                    </p:animEffect>
                                    <p:anim calcmode="lin" valueType="num">
                                      <p:cBhvr>
                                        <p:cTn id="50"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2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2000"/>
                                        <p:tgtEl>
                                          <p:spTgt spid="3">
                                            <p:txEl>
                                              <p:pRg st="7" end="7"/>
                                            </p:txEl>
                                          </p:spTgt>
                                        </p:tgtEl>
                                      </p:cBhvr>
                                    </p:animEffect>
                                    <p:anim calcmode="lin" valueType="num">
                                      <p:cBhvr>
                                        <p:cTn id="57"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2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2000"/>
                                        <p:tgtEl>
                                          <p:spTgt spid="3">
                                            <p:txEl>
                                              <p:pRg st="8" end="8"/>
                                            </p:txEl>
                                          </p:spTgt>
                                        </p:tgtEl>
                                      </p:cBhvr>
                                    </p:animEffect>
                                    <p:anim calcmode="lin" valueType="num">
                                      <p:cBhvr>
                                        <p:cTn id="64" dur="2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2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Before You Submit Your Application…</a:t>
            </a:r>
            <a:endParaRPr lang="en-US" b="1" dirty="0"/>
          </a:p>
        </p:txBody>
      </p:sp>
      <p:sp>
        <p:nvSpPr>
          <p:cNvPr id="3" name="Content Placeholder 2"/>
          <p:cNvSpPr>
            <a:spLocks noGrp="1"/>
          </p:cNvSpPr>
          <p:nvPr>
            <p:ph idx="1"/>
          </p:nvPr>
        </p:nvSpPr>
        <p:spPr>
          <a:xfrm>
            <a:off x="2589212" y="1732472"/>
            <a:ext cx="8915400" cy="4116238"/>
          </a:xfrm>
        </p:spPr>
        <p:txBody>
          <a:bodyPr/>
          <a:lstStyle/>
          <a:p>
            <a:r>
              <a:rPr lang="en-US" dirty="0" smtClean="0"/>
              <a:t>Review your application making sure that you’ve addressed all questions and provided all required materials for review.</a:t>
            </a:r>
          </a:p>
          <a:p>
            <a:r>
              <a:rPr lang="en-US" dirty="0" smtClean="0"/>
              <a:t>If you are a Student PI please make sure that your Faculty Advisor has reviewed and approved your application prior to submission to the HRPP Office. </a:t>
            </a:r>
            <a:endParaRPr lang="en-US" dirty="0"/>
          </a:p>
          <a:p>
            <a:r>
              <a:rPr lang="en-US" dirty="0" smtClean="0"/>
              <a:t>Once you’ve finalized your research design/plan and have written your IRB Application if you have any questions or would like to meet with an Baruch HRPP Staff Member please contact either the HRPP Liaisons or Assistant. HRPP Staff information will be provided at the end of the video presentation.</a:t>
            </a: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3568359397"/>
              </p:ext>
            </p:extLst>
          </p:nvPr>
        </p:nvGraphicFramePr>
        <p:xfrm>
          <a:off x="10703560" y="5718968"/>
          <a:ext cx="1295400" cy="1058863"/>
        </p:xfrm>
        <a:graphic>
          <a:graphicData uri="http://schemas.openxmlformats.org/presentationml/2006/ole">
            <mc:AlternateContent xmlns:mc="http://schemas.openxmlformats.org/markup-compatibility/2006">
              <mc:Choice xmlns:v="urn:schemas-microsoft-com:vml" Requires="v">
                <p:oleObj spid="_x0000_s13317"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3560" y="5718968"/>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4169242" y="6128604"/>
            <a:ext cx="676656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36912003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7047" y="0"/>
            <a:ext cx="8534400" cy="2040947"/>
          </a:xfrm>
        </p:spPr>
        <p:txBody>
          <a:bodyPr/>
          <a:lstStyle/>
          <a:p>
            <a:pPr algn="ctr"/>
            <a:r>
              <a:rPr lang="en-US" b="1" dirty="0" smtClean="0">
                <a:solidFill>
                  <a:schemeClr val="tx1"/>
                </a:solidFill>
              </a:rPr>
              <a:t>HRPP Services</a:t>
            </a:r>
            <a:r>
              <a:rPr lang="en-US" dirty="0" smtClean="0">
                <a:solidFill>
                  <a:schemeClr val="tx1"/>
                </a:solidFill>
              </a:rPr>
              <a:t>	</a:t>
            </a:r>
            <a:endParaRPr lang="en-US" dirty="0">
              <a:solidFill>
                <a:schemeClr val="tx1"/>
              </a:solidFill>
            </a:endParaRPr>
          </a:p>
        </p:txBody>
      </p:sp>
      <p:sp>
        <p:nvSpPr>
          <p:cNvPr id="3" name="Content Placeholder 2"/>
          <p:cNvSpPr>
            <a:spLocks noGrp="1"/>
          </p:cNvSpPr>
          <p:nvPr>
            <p:ph idx="1"/>
          </p:nvPr>
        </p:nvSpPr>
        <p:spPr>
          <a:xfrm>
            <a:off x="2409495" y="749923"/>
            <a:ext cx="8534400" cy="5212080"/>
          </a:xfrm>
        </p:spPr>
        <p:txBody>
          <a:bodyPr>
            <a:normAutofit lnSpcReduction="10000"/>
          </a:bodyPr>
          <a:lstStyle/>
          <a:p>
            <a:r>
              <a:rPr lang="en-US" b="1" dirty="0" smtClean="0">
                <a:solidFill>
                  <a:schemeClr val="tx1"/>
                </a:solidFill>
              </a:rPr>
              <a:t>Application Assistance </a:t>
            </a:r>
            <a:r>
              <a:rPr lang="en-US" dirty="0" smtClean="0">
                <a:solidFill>
                  <a:schemeClr val="tx1"/>
                </a:solidFill>
              </a:rPr>
              <a:t>– This includes assistance with the development and submission of an IRB Application on IDEATE our on-line system. HRPP Liaisons and Assistant are available to assist researchers with the development of their proposals. Please go to our website and click on the Investigators Assistance link for further details.</a:t>
            </a:r>
          </a:p>
          <a:p>
            <a:pPr marL="0" indent="0">
              <a:buNone/>
            </a:pPr>
            <a:endParaRPr lang="en-US" dirty="0" smtClean="0">
              <a:solidFill>
                <a:schemeClr val="tx1"/>
              </a:solidFill>
            </a:endParaRPr>
          </a:p>
          <a:p>
            <a:r>
              <a:rPr lang="en-US" b="1" dirty="0" smtClean="0">
                <a:solidFill>
                  <a:schemeClr val="tx1"/>
                </a:solidFill>
              </a:rPr>
              <a:t>Departmental/Classroom Presentations </a:t>
            </a:r>
            <a:r>
              <a:rPr lang="en-US" dirty="0" smtClean="0">
                <a:solidFill>
                  <a:schemeClr val="tx1"/>
                </a:solidFill>
              </a:rPr>
              <a:t>– The HRPP Office will conduct department/classroom presentations in consultation with departmental chairs , faculty members, and instructors. Please contact the HRPP Coordinator, who will assist with setting up a presentation.</a:t>
            </a:r>
          </a:p>
          <a:p>
            <a:pPr marL="0" indent="0">
              <a:buNone/>
            </a:pPr>
            <a:endParaRPr lang="en-US" dirty="0" smtClean="0">
              <a:solidFill>
                <a:schemeClr val="tx1"/>
              </a:solidFill>
            </a:endParaRPr>
          </a:p>
          <a:p>
            <a:r>
              <a:rPr lang="en-US" b="1" dirty="0" smtClean="0">
                <a:solidFill>
                  <a:schemeClr val="tx1"/>
                </a:solidFill>
              </a:rPr>
              <a:t>Guidance regarding HRPP Policy and Procedures </a:t>
            </a:r>
            <a:r>
              <a:rPr lang="en-US" dirty="0" smtClean="0">
                <a:solidFill>
                  <a:schemeClr val="tx1"/>
                </a:solidFill>
              </a:rPr>
              <a:t>– The HRPP Coordinator will assist researchers with interpreting CUNY policies and procedures to ensure compliance. This includes but is not limited to assisting investigators with determining whether or not their project requires HRPP/IRB Review, assessing the level of review, or navigating researchers through the CUNY IRB process.</a:t>
            </a:r>
            <a:endParaRPr lang="en-US" dirty="0">
              <a:solidFill>
                <a:schemeClr val="tx1"/>
              </a:solidFill>
            </a:endParaRPr>
          </a:p>
        </p:txBody>
      </p:sp>
      <p:sp>
        <p:nvSpPr>
          <p:cNvPr id="4" name="TextBox 3"/>
          <p:cNvSpPr txBox="1"/>
          <p:nvPr/>
        </p:nvSpPr>
        <p:spPr>
          <a:xfrm>
            <a:off x="3789680" y="6146800"/>
            <a:ext cx="676656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graphicFrame>
        <p:nvGraphicFramePr>
          <p:cNvPr id="5" name="Object 4"/>
          <p:cNvGraphicFramePr>
            <a:graphicFrameLocks noChangeAspect="1"/>
          </p:cNvGraphicFramePr>
          <p:nvPr>
            <p:extLst>
              <p:ext uri="{D42A27DB-BD31-4B8C-83A1-F6EECF244321}">
                <p14:modId xmlns:p14="http://schemas.microsoft.com/office/powerpoint/2010/main" val="1265139547"/>
              </p:ext>
            </p:extLst>
          </p:nvPr>
        </p:nvGraphicFramePr>
        <p:xfrm>
          <a:off x="10703560" y="5718968"/>
          <a:ext cx="1295400" cy="1058863"/>
        </p:xfrm>
        <a:graphic>
          <a:graphicData uri="http://schemas.openxmlformats.org/presentationml/2006/ole">
            <mc:AlternateContent xmlns:mc="http://schemas.openxmlformats.org/markup-compatibility/2006">
              <mc:Choice xmlns:v="urn:schemas-microsoft-com:vml" Requires="v">
                <p:oleObj spid="_x0000_s10277" r:id="rId3" imgW="1298451" imgH="1060976" progId="Photoshop.Image.5">
                  <p:embed/>
                </p:oleObj>
              </mc:Choice>
              <mc:Fallback>
                <p:oleObj r:id="rId3" imgW="1298451" imgH="1060976" progId="Photoshop.Image.5">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3560" y="5718968"/>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3725648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000"/>
                                        <p:tgtEl>
                                          <p:spTgt spid="3">
                                            <p:txEl>
                                              <p:pRg st="2" end="2"/>
                                            </p:txEl>
                                          </p:spTgt>
                                        </p:tgtEl>
                                      </p:cBhvr>
                                    </p:animEffect>
                                    <p:anim calcmode="lin" valueType="num">
                                      <p:cBhvr>
                                        <p:cTn id="15"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anim calcmode="lin" valueType="num">
                                      <p:cBhvr>
                                        <p:cTn id="22"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2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rtlCol="0">
            <a:normAutofit/>
          </a:bodyPr>
          <a:lstStyle/>
          <a:p>
            <a:pPr algn="ctr">
              <a:defRPr/>
            </a:pPr>
            <a:r>
              <a:rPr lang="en-US" b="1" dirty="0" smtClean="0">
                <a:solidFill>
                  <a:schemeClr val="tx1"/>
                </a:solidFill>
              </a:rPr>
              <a:t>HRPP Videos</a:t>
            </a:r>
            <a:endParaRPr b="1" dirty="0">
              <a:solidFill>
                <a:schemeClr val="tx1"/>
              </a:solidFill>
            </a:endParaRPr>
          </a:p>
        </p:txBody>
      </p:sp>
      <p:sp>
        <p:nvSpPr>
          <p:cNvPr id="5" name="Content Placeholder 2"/>
          <p:cNvSpPr txBox="1">
            <a:spLocks/>
          </p:cNvSpPr>
          <p:nvPr/>
        </p:nvSpPr>
        <p:spPr>
          <a:xfrm>
            <a:off x="3004149" y="1429109"/>
            <a:ext cx="8115300" cy="4410974"/>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3400" b="1" dirty="0" smtClean="0"/>
              <a:t>Step-by-Step Series – </a:t>
            </a:r>
            <a:r>
              <a:rPr lang="en-US" sz="2900" dirty="0" smtClean="0">
                <a:solidFill>
                  <a:schemeClr val="tx1"/>
                </a:solidFill>
              </a:rPr>
              <a:t>These videos will go step-by-step through the IDEATE Application by exempt and expedited/full board review </a:t>
            </a:r>
            <a:r>
              <a:rPr lang="en-US" sz="2900" dirty="0" err="1" smtClean="0">
                <a:solidFill>
                  <a:schemeClr val="tx1"/>
                </a:solidFill>
              </a:rPr>
              <a:t>types.</a:t>
            </a:r>
            <a:r>
              <a:rPr lang="en-US" sz="2900" dirty="0" err="1" smtClean="0">
                <a:solidFill>
                  <a:schemeClr val="bg1"/>
                </a:solidFill>
              </a:rPr>
              <a:t>mplia</a:t>
            </a:r>
            <a:r>
              <a:rPr lang="en-US" sz="1350" dirty="0" err="1" smtClean="0">
                <a:solidFill>
                  <a:schemeClr val="bg1"/>
                </a:solidFill>
              </a:rPr>
              <a:t>nce</a:t>
            </a:r>
            <a:r>
              <a:rPr lang="en-US" sz="1350" dirty="0" smtClean="0">
                <a:solidFill>
                  <a:schemeClr val="bg1"/>
                </a:solidFill>
              </a:rPr>
              <a:t>/human-</a:t>
            </a:r>
            <a:r>
              <a:rPr lang="en-US" dirty="0" smtClean="0">
                <a:solidFill>
                  <a:schemeClr val="bg1"/>
                </a:solidFill>
              </a:rPr>
              <a:t>-research-1.html</a:t>
            </a:r>
          </a:p>
          <a:p>
            <a:pPr>
              <a:defRPr/>
            </a:pPr>
            <a:r>
              <a:rPr lang="en-US" sz="3400" b="1" dirty="0" smtClean="0">
                <a:solidFill>
                  <a:schemeClr val="tx1"/>
                </a:solidFill>
              </a:rPr>
              <a:t>Faculty Advisor Responsibilities –</a:t>
            </a:r>
            <a:r>
              <a:rPr lang="en-US" sz="3700" b="1" dirty="0" smtClean="0">
                <a:solidFill>
                  <a:schemeClr val="tx1"/>
                </a:solidFill>
              </a:rPr>
              <a:t> </a:t>
            </a:r>
            <a:r>
              <a:rPr lang="en-US" sz="2900" dirty="0" smtClean="0">
                <a:solidFill>
                  <a:schemeClr val="tx1"/>
                </a:solidFill>
              </a:rPr>
              <a:t>This video discusses faculty advisor responsibilities providing tips to ensure student compliance with CUNY Policies and Procedures.</a:t>
            </a:r>
          </a:p>
          <a:p>
            <a:pPr>
              <a:defRPr/>
            </a:pPr>
            <a:r>
              <a:rPr lang="en-US" sz="3400" b="1" dirty="0">
                <a:solidFill>
                  <a:schemeClr val="tx1"/>
                </a:solidFill>
              </a:rPr>
              <a:t>Does My Project Require HRPP/IRB Review</a:t>
            </a:r>
            <a:r>
              <a:rPr lang="en-US" sz="3400" b="1" dirty="0" smtClean="0">
                <a:solidFill>
                  <a:schemeClr val="tx1"/>
                </a:solidFill>
              </a:rPr>
              <a:t>? </a:t>
            </a:r>
            <a:r>
              <a:rPr lang="en-US" sz="3400" b="1" dirty="0">
                <a:solidFill>
                  <a:schemeClr val="tx1"/>
                </a:solidFill>
              </a:rPr>
              <a:t>-</a:t>
            </a:r>
            <a:r>
              <a:rPr lang="en-US" sz="3600" b="1" dirty="0">
                <a:solidFill>
                  <a:schemeClr val="tx1"/>
                </a:solidFill>
              </a:rPr>
              <a:t> </a:t>
            </a:r>
            <a:r>
              <a:rPr lang="en-US" sz="2900" dirty="0">
                <a:solidFill>
                  <a:schemeClr val="tx1"/>
                </a:solidFill>
              </a:rPr>
              <a:t>This video </a:t>
            </a:r>
            <a:r>
              <a:rPr lang="en-US" sz="2900" dirty="0" smtClean="0">
                <a:solidFill>
                  <a:schemeClr val="tx1"/>
                </a:solidFill>
              </a:rPr>
              <a:t>discusses what </a:t>
            </a:r>
            <a:r>
              <a:rPr lang="en-US" sz="2900" dirty="0">
                <a:solidFill>
                  <a:schemeClr val="tx1"/>
                </a:solidFill>
              </a:rPr>
              <a:t>constitutes research and </a:t>
            </a:r>
            <a:r>
              <a:rPr lang="en-US" sz="2900" dirty="0" smtClean="0">
                <a:solidFill>
                  <a:schemeClr val="tx1"/>
                </a:solidFill>
              </a:rPr>
              <a:t>types of </a:t>
            </a:r>
            <a:r>
              <a:rPr lang="en-US" sz="2900" dirty="0">
                <a:solidFill>
                  <a:schemeClr val="tx1"/>
                </a:solidFill>
              </a:rPr>
              <a:t>projects </a:t>
            </a:r>
            <a:r>
              <a:rPr lang="en-US" sz="2900" dirty="0" smtClean="0">
                <a:solidFill>
                  <a:schemeClr val="tx1"/>
                </a:solidFill>
              </a:rPr>
              <a:t>that don’t require </a:t>
            </a:r>
            <a:r>
              <a:rPr lang="en-US" sz="2900" dirty="0">
                <a:solidFill>
                  <a:schemeClr val="tx1"/>
                </a:solidFill>
              </a:rPr>
              <a:t>HRPP/IRB Review.</a:t>
            </a:r>
            <a:endParaRPr lang="en-US" sz="2900" dirty="0">
              <a:hlinkClick r:id="rId3"/>
            </a:endParaRPr>
          </a:p>
          <a:p>
            <a:pPr>
              <a:defRPr/>
            </a:pPr>
            <a:r>
              <a:rPr lang="en-US" sz="3400" b="1" dirty="0">
                <a:solidFill>
                  <a:schemeClr val="tx1"/>
                </a:solidFill>
              </a:rPr>
              <a:t>Assessing the Level of IRB Review Series (Upcoming) </a:t>
            </a:r>
            <a:r>
              <a:rPr lang="en-US" sz="3600" dirty="0">
                <a:solidFill>
                  <a:schemeClr val="tx1"/>
                </a:solidFill>
              </a:rPr>
              <a:t>– </a:t>
            </a:r>
            <a:r>
              <a:rPr lang="en-US" sz="2600" dirty="0">
                <a:solidFill>
                  <a:schemeClr val="tx1"/>
                </a:solidFill>
              </a:rPr>
              <a:t>These videos will help faculty advisors and researchers with determining the level of IRB Review required for IRB Applications.</a:t>
            </a:r>
            <a:endParaRPr lang="en-US" sz="2600" dirty="0">
              <a:solidFill>
                <a:schemeClr val="bg1"/>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366251574"/>
              </p:ext>
            </p:extLst>
          </p:nvPr>
        </p:nvGraphicFramePr>
        <p:xfrm>
          <a:off x="10703560" y="5718968"/>
          <a:ext cx="1295400" cy="1058863"/>
        </p:xfrm>
        <a:graphic>
          <a:graphicData uri="http://schemas.openxmlformats.org/presentationml/2006/ole">
            <mc:AlternateContent xmlns:mc="http://schemas.openxmlformats.org/markup-compatibility/2006">
              <mc:Choice xmlns:v="urn:schemas-microsoft-com:vml" Requires="v">
                <p:oleObj spid="_x0000_s14341" r:id="rId4" imgW="1298451" imgH="1060976" progId="Photoshop.Image.5">
                  <p:embed/>
                </p:oleObj>
              </mc:Choice>
              <mc:Fallback>
                <p:oleObj r:id="rId4" imgW="1298451" imgH="1060976"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3560" y="5718968"/>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4169242" y="6128604"/>
            <a:ext cx="6766560" cy="369332"/>
          </a:xfrm>
          <a:prstGeom prst="rect">
            <a:avLst/>
          </a:prstGeom>
          <a:noFill/>
        </p:spPr>
        <p:txBody>
          <a:bodyPr wrap="square" rtlCol="0">
            <a:spAutoFit/>
          </a:bodyPr>
          <a:lstStyle/>
          <a:p>
            <a:r>
              <a:rPr lang="en-US" b="1" cap="all" dirty="0"/>
              <a:t>Human </a:t>
            </a:r>
            <a:r>
              <a:rPr lang="en-US" b="1" cap="all" dirty="0" smtClean="0"/>
              <a:t>RESEARCH Protection </a:t>
            </a:r>
            <a:r>
              <a:rPr lang="en-US" b="1" cap="all" dirty="0"/>
              <a:t>Program (HRPP) OFFICE</a:t>
            </a:r>
            <a:endParaRPr lang="en-US" b="1" dirty="0"/>
          </a:p>
        </p:txBody>
      </p:sp>
    </p:spTree>
    <p:extLst>
      <p:ext uri="{BB962C8B-B14F-4D97-AF65-F5344CB8AC3E}">
        <p14:creationId xmlns:p14="http://schemas.microsoft.com/office/powerpoint/2010/main" val="1618381205"/>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7572"/>
            <a:ext cx="8229600" cy="1297092"/>
          </a:xfrm>
        </p:spPr>
        <p:txBody>
          <a:bodyPr rtlCol="0">
            <a:normAutofit/>
          </a:bodyPr>
          <a:lstStyle/>
          <a:p>
            <a:pPr algn="ctr">
              <a:defRPr/>
            </a:pPr>
            <a:r>
              <a:rPr lang="en-US" b="1" dirty="0" smtClean="0">
                <a:solidFill>
                  <a:schemeClr val="tx1"/>
                </a:solidFill>
              </a:rPr>
              <a:t>HRPP Resources</a:t>
            </a:r>
            <a:endParaRPr b="1" dirty="0">
              <a:solidFill>
                <a:schemeClr val="tx1"/>
              </a:solidFill>
            </a:endParaRPr>
          </a:p>
        </p:txBody>
      </p:sp>
      <p:sp>
        <p:nvSpPr>
          <p:cNvPr id="3" name="Content Placeholder 2"/>
          <p:cNvSpPr>
            <a:spLocks noGrp="1"/>
          </p:cNvSpPr>
          <p:nvPr>
            <p:ph idx="1"/>
          </p:nvPr>
        </p:nvSpPr>
        <p:spPr>
          <a:xfrm>
            <a:off x="1981200" y="1076960"/>
            <a:ext cx="8229600" cy="4175760"/>
          </a:xfrm>
        </p:spPr>
        <p:txBody>
          <a:bodyPr rtlCol="0">
            <a:normAutofit/>
          </a:bodyPr>
          <a:lstStyle/>
          <a:p>
            <a:pPr>
              <a:defRPr/>
            </a:pPr>
            <a:r>
              <a:rPr lang="de-DE" b="1" dirty="0">
                <a:solidFill>
                  <a:schemeClr val="tx1"/>
                </a:solidFill>
              </a:rPr>
              <a:t>CUNY HRPP Website</a:t>
            </a:r>
          </a:p>
          <a:p>
            <a:pPr lvl="1">
              <a:defRPr/>
            </a:pPr>
            <a:r>
              <a:rPr lang="de-DE" sz="2000" dirty="0">
                <a:solidFill>
                  <a:schemeClr val="bg1"/>
                </a:solidFill>
                <a:hlinkClick r:id="rId3"/>
              </a:rPr>
              <a:t>http://</a:t>
            </a:r>
            <a:r>
              <a:rPr lang="de-DE" sz="2000" dirty="0" smtClean="0">
                <a:solidFill>
                  <a:schemeClr val="bg1"/>
                </a:solidFill>
                <a:hlinkClick r:id="rId3"/>
              </a:rPr>
              <a:t>www.cuny.edu/research/compliance/human-subjects-research-1.html</a:t>
            </a:r>
            <a:endParaRPr lang="de-DE" sz="2000" dirty="0" smtClean="0">
              <a:solidFill>
                <a:schemeClr val="bg1"/>
              </a:solidFill>
            </a:endParaRPr>
          </a:p>
          <a:p>
            <a:pPr>
              <a:spcAft>
                <a:spcPts val="0"/>
              </a:spcAft>
              <a:defRPr/>
            </a:pPr>
            <a:r>
              <a:rPr b="1" dirty="0" smtClean="0">
                <a:solidFill>
                  <a:schemeClr val="tx1"/>
                </a:solidFill>
              </a:rPr>
              <a:t>Baruch </a:t>
            </a:r>
            <a:r>
              <a:rPr b="1" dirty="0">
                <a:solidFill>
                  <a:schemeClr val="tx1"/>
                </a:solidFill>
              </a:rPr>
              <a:t>HRPP Website</a:t>
            </a:r>
          </a:p>
          <a:p>
            <a:pPr lvl="1">
              <a:spcAft>
                <a:spcPts val="0"/>
              </a:spcAft>
              <a:defRPr/>
            </a:pPr>
            <a:r>
              <a:rPr sz="2000" dirty="0">
                <a:hlinkClick r:id="rId4"/>
              </a:rPr>
              <a:t>http://www.baruch.cuny.edu/hrpp/</a:t>
            </a:r>
          </a:p>
          <a:p>
            <a:pPr marL="457200" lvl="1" indent="0">
              <a:spcAft>
                <a:spcPts val="0"/>
              </a:spcAft>
              <a:buNone/>
              <a:defRPr/>
            </a:pPr>
            <a:endParaRPr sz="2000" dirty="0">
              <a:hlinkClick r:id="rId4"/>
            </a:endParaRPr>
          </a:p>
          <a:p>
            <a:pPr>
              <a:spcAft>
                <a:spcPts val="0"/>
              </a:spcAft>
              <a:defRPr/>
            </a:pPr>
            <a:r>
              <a:rPr lang="en-US" b="1" dirty="0" smtClean="0">
                <a:solidFill>
                  <a:schemeClr val="tx1"/>
                </a:solidFill>
              </a:rPr>
              <a:t>CUNY Templates &amp; Resource Materials</a:t>
            </a:r>
            <a:r>
              <a:rPr lang="en-US" b="1" dirty="0" smtClean="0">
                <a:solidFill>
                  <a:schemeClr val="bg1"/>
                </a:solidFill>
              </a:rPr>
              <a:t>Materials</a:t>
            </a:r>
            <a:endParaRPr b="1" dirty="0">
              <a:solidFill>
                <a:schemeClr val="bg1"/>
              </a:solidFill>
            </a:endParaRPr>
          </a:p>
          <a:p>
            <a:pPr lvl="1">
              <a:spcAft>
                <a:spcPts val="0"/>
              </a:spcAft>
              <a:defRPr/>
            </a:pPr>
            <a:r>
              <a:rPr sz="2000" dirty="0">
                <a:hlinkClick r:id="rId5"/>
              </a:rPr>
              <a:t>http://www.baruch.cuny.edu/hrpp/forms.htm</a:t>
            </a:r>
            <a:r>
              <a:rPr sz="2000" dirty="0"/>
              <a:t> </a:t>
            </a:r>
          </a:p>
        </p:txBody>
      </p:sp>
      <p:graphicFrame>
        <p:nvGraphicFramePr>
          <p:cNvPr id="5" name="Object 4"/>
          <p:cNvGraphicFramePr>
            <a:graphicFrameLocks noChangeAspect="1"/>
          </p:cNvGraphicFramePr>
          <p:nvPr>
            <p:extLst>
              <p:ext uri="{D42A27DB-BD31-4B8C-83A1-F6EECF244321}">
                <p14:modId xmlns:p14="http://schemas.microsoft.com/office/powerpoint/2010/main" val="163408613"/>
              </p:ext>
            </p:extLst>
          </p:nvPr>
        </p:nvGraphicFramePr>
        <p:xfrm>
          <a:off x="10825480" y="5799137"/>
          <a:ext cx="1295400" cy="1058863"/>
        </p:xfrm>
        <a:graphic>
          <a:graphicData uri="http://schemas.openxmlformats.org/presentationml/2006/ole">
            <mc:AlternateContent xmlns:mc="http://schemas.openxmlformats.org/markup-compatibility/2006">
              <mc:Choice xmlns:v="urn:schemas-microsoft-com:vml" Requires="v">
                <p:oleObj spid="_x0000_s8229" r:id="rId6" imgW="1298451" imgH="1060976" progId="Photoshop.Image.5">
                  <p:embed/>
                </p:oleObj>
              </mc:Choice>
              <mc:Fallback>
                <p:oleObj r:id="rId6" imgW="1298451" imgH="1060976" progId="Photoshop.Image.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25480" y="579913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4033520" y="6197600"/>
            <a:ext cx="6492240" cy="369332"/>
          </a:xfrm>
          <a:prstGeom prst="rect">
            <a:avLst/>
          </a:prstGeom>
          <a:noFill/>
        </p:spPr>
        <p:txBody>
          <a:bodyPr wrap="square" rtlCol="0">
            <a:spAutoFit/>
          </a:bodyPr>
          <a:lstStyle/>
          <a:p>
            <a:r>
              <a:rPr lang="en-US" b="1" cap="all" dirty="0"/>
              <a:t>Human </a:t>
            </a:r>
            <a:r>
              <a:rPr lang="en-US" b="1" cap="all" dirty="0" smtClean="0"/>
              <a:t>RESEARCH Protection Program </a:t>
            </a:r>
            <a:r>
              <a:rPr lang="en-US" b="1" cap="all" dirty="0"/>
              <a:t>(HRPP) OFFICE</a:t>
            </a:r>
            <a:endParaRPr lang="en-US" b="1" dirty="0"/>
          </a:p>
        </p:txBody>
      </p:sp>
    </p:spTree>
    <p:extLst>
      <p:ext uri="{BB962C8B-B14F-4D97-AF65-F5344CB8AC3E}">
        <p14:creationId xmlns:p14="http://schemas.microsoft.com/office/powerpoint/2010/main" val="406914023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0640" y="223520"/>
            <a:ext cx="8897964" cy="5740401"/>
          </a:xfrm>
        </p:spPr>
        <p:txBody>
          <a:bodyPr>
            <a:normAutofit/>
          </a:bodyPr>
          <a:lstStyle/>
          <a:p>
            <a:pPr algn="ctr">
              <a:lnSpc>
                <a:spcPct val="150000"/>
              </a:lnSpc>
              <a:buNone/>
            </a:pPr>
            <a:r>
              <a:rPr lang="en-US" altLang="en-US" sz="3600" b="1" dirty="0">
                <a:solidFill>
                  <a:schemeClr val="tx1"/>
                </a:solidFill>
              </a:rPr>
              <a:t>HRPP Office Staff</a:t>
            </a:r>
          </a:p>
          <a:p>
            <a:pPr>
              <a:lnSpc>
                <a:spcPct val="150000"/>
              </a:lnSpc>
            </a:pPr>
            <a:r>
              <a:rPr lang="en-US" altLang="en-US" b="1" dirty="0" smtClean="0">
                <a:solidFill>
                  <a:schemeClr val="tx1"/>
                </a:solidFill>
              </a:rPr>
              <a:t>Keisha </a:t>
            </a:r>
            <a:r>
              <a:rPr lang="en-US" altLang="en-US" b="1" dirty="0">
                <a:solidFill>
                  <a:schemeClr val="tx1"/>
                </a:solidFill>
              </a:rPr>
              <a:t>Peterson, HRPP Coordinator</a:t>
            </a:r>
          </a:p>
          <a:p>
            <a:pPr lvl="1">
              <a:lnSpc>
                <a:spcPct val="150000"/>
              </a:lnSpc>
              <a:buNone/>
            </a:pPr>
            <a:r>
              <a:rPr lang="en-US" altLang="en-US" b="1" dirty="0">
                <a:solidFill>
                  <a:schemeClr val="tx1"/>
                </a:solidFill>
              </a:rPr>
              <a:t>	Email: </a:t>
            </a:r>
            <a:r>
              <a:rPr lang="en-US" altLang="en-US" b="1" dirty="0" smtClean="0">
                <a:solidFill>
                  <a:schemeClr val="tx1"/>
                </a:solidFill>
                <a:hlinkClick r:id="rId4"/>
              </a:rPr>
              <a:t>Keisha.Peterson@baruch.cuny.edu</a:t>
            </a:r>
            <a:r>
              <a:rPr lang="en-US" altLang="en-US" b="1" dirty="0" smtClean="0">
                <a:solidFill>
                  <a:schemeClr val="tx1"/>
                </a:solidFill>
              </a:rPr>
              <a:t> ; Telephone</a:t>
            </a:r>
            <a:r>
              <a:rPr lang="en-US" altLang="en-US" b="1" dirty="0">
                <a:solidFill>
                  <a:schemeClr val="tx1"/>
                </a:solidFill>
              </a:rPr>
              <a:t>: 646-312-2217</a:t>
            </a:r>
          </a:p>
          <a:p>
            <a:pPr>
              <a:lnSpc>
                <a:spcPct val="150000"/>
              </a:lnSpc>
            </a:pPr>
            <a:r>
              <a:rPr lang="en-US" altLang="en-US" b="1" dirty="0" smtClean="0">
                <a:solidFill>
                  <a:schemeClr val="tx1"/>
                </a:solidFill>
              </a:rPr>
              <a:t>Priyanka </a:t>
            </a:r>
            <a:r>
              <a:rPr lang="en-US" altLang="en-US" b="1" dirty="0" smtClean="0">
                <a:solidFill>
                  <a:schemeClr val="tx1"/>
                </a:solidFill>
              </a:rPr>
              <a:t>Mitra-Hahn, </a:t>
            </a:r>
            <a:r>
              <a:rPr lang="en-US" altLang="en-US" b="1" dirty="0">
                <a:solidFill>
                  <a:schemeClr val="tx1"/>
                </a:solidFill>
              </a:rPr>
              <a:t>HRPP Liaison</a:t>
            </a:r>
          </a:p>
          <a:p>
            <a:pPr marL="0" indent="0" algn="ctr">
              <a:lnSpc>
                <a:spcPct val="150000"/>
              </a:lnSpc>
              <a:buNone/>
            </a:pPr>
            <a:r>
              <a:rPr lang="en-US" altLang="en-US" b="1" dirty="0">
                <a:solidFill>
                  <a:schemeClr val="tx1"/>
                </a:solidFill>
              </a:rPr>
              <a:t>Email: </a:t>
            </a:r>
            <a:r>
              <a:rPr lang="en-US" altLang="en-US" b="1" dirty="0" smtClean="0">
                <a:solidFill>
                  <a:schemeClr val="tx1"/>
                </a:solidFill>
                <a:hlinkClick r:id="rId5"/>
              </a:rPr>
              <a:t>Priyankamitra718@gmail.com</a:t>
            </a:r>
            <a:r>
              <a:rPr lang="en-US" altLang="en-US" b="1" dirty="0" smtClean="0">
                <a:solidFill>
                  <a:schemeClr val="tx1"/>
                </a:solidFill>
              </a:rPr>
              <a:t>  </a:t>
            </a:r>
          </a:p>
          <a:p>
            <a:pPr>
              <a:lnSpc>
                <a:spcPct val="150000"/>
              </a:lnSpc>
            </a:pPr>
            <a:r>
              <a:rPr lang="en-US" altLang="en-US" b="1" dirty="0" smtClean="0">
                <a:solidFill>
                  <a:schemeClr val="tx1"/>
                </a:solidFill>
              </a:rPr>
              <a:t>Jill </a:t>
            </a:r>
            <a:r>
              <a:rPr lang="en-US" altLang="en-US" b="1" dirty="0">
                <a:solidFill>
                  <a:schemeClr val="tx1"/>
                </a:solidFill>
              </a:rPr>
              <a:t>Douek (Psychology), HRPP Assistant</a:t>
            </a:r>
          </a:p>
          <a:p>
            <a:pPr marL="1257300" lvl="3" indent="0">
              <a:lnSpc>
                <a:spcPct val="150000"/>
              </a:lnSpc>
              <a:buNone/>
            </a:pPr>
            <a:r>
              <a:rPr lang="en-US" altLang="en-US" sz="2000" b="1" dirty="0" smtClean="0">
                <a:solidFill>
                  <a:schemeClr val="tx1"/>
                </a:solidFill>
              </a:rPr>
              <a:t>            Email</a:t>
            </a:r>
            <a:r>
              <a:rPr lang="en-US" altLang="en-US" sz="2000" b="1" dirty="0">
                <a:solidFill>
                  <a:schemeClr val="tx1"/>
                </a:solidFill>
              </a:rPr>
              <a:t>: </a:t>
            </a:r>
            <a:r>
              <a:rPr lang="en-US" altLang="en-US" sz="2000" b="1" dirty="0" smtClean="0">
                <a:solidFill>
                  <a:schemeClr val="tx1"/>
                </a:solidFill>
                <a:hlinkClick r:id="rId6"/>
              </a:rPr>
              <a:t>hrppassistant@baruch.cuny.edu</a:t>
            </a:r>
            <a:r>
              <a:rPr lang="en-US" altLang="en-US" sz="2000" b="1" dirty="0" smtClean="0">
                <a:solidFill>
                  <a:schemeClr val="tx1"/>
                </a:solidFill>
              </a:rPr>
              <a:t> </a:t>
            </a:r>
            <a:endParaRPr lang="en-US" altLang="en-US" sz="2000" b="1" dirty="0" smtClean="0">
              <a:solidFill>
                <a:schemeClr val="tx1"/>
              </a:solidFill>
            </a:endParaRPr>
          </a:p>
          <a:p>
            <a:pPr marL="0" indent="0">
              <a:lnSpc>
                <a:spcPct val="150000"/>
              </a:lnSpc>
              <a:buNone/>
            </a:pPr>
            <a:r>
              <a:rPr lang="en-US" altLang="en-US" sz="2000" b="1" dirty="0" smtClean="0">
                <a:solidFill>
                  <a:schemeClr val="tx1"/>
                </a:solidFill>
              </a:rPr>
              <a:t>To view HRPP Staff office hours please go to the Baruch HRPP Office website and </a:t>
            </a:r>
            <a:r>
              <a:rPr lang="en-US" altLang="en-US" sz="2000" b="1" smtClean="0">
                <a:solidFill>
                  <a:schemeClr val="tx1"/>
                </a:solidFill>
              </a:rPr>
              <a:t>click on the </a:t>
            </a:r>
            <a:r>
              <a:rPr lang="en-US" altLang="en-US" sz="2000" b="1" dirty="0" smtClean="0">
                <a:solidFill>
                  <a:schemeClr val="tx1"/>
                </a:solidFill>
              </a:rPr>
              <a:t>Investigators Assistance Link.</a:t>
            </a:r>
            <a:endParaRPr lang="en-US" altLang="en-US" sz="2000" b="1" dirty="0">
              <a:solidFill>
                <a:schemeClr val="tx1"/>
              </a:solidFill>
            </a:endParaRPr>
          </a:p>
          <a:p>
            <a:pPr marL="0" indent="0">
              <a:lnSpc>
                <a:spcPct val="150000"/>
              </a:lnSpc>
              <a:buNone/>
            </a:pPr>
            <a:endParaRPr lang="en-US" altLang="en-US" sz="2600" b="1" dirty="0">
              <a:solidFill>
                <a:schemeClr val="tx1"/>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128676552"/>
              </p:ext>
            </p:extLst>
          </p:nvPr>
        </p:nvGraphicFramePr>
        <p:xfrm>
          <a:off x="10713720" y="5799137"/>
          <a:ext cx="1295400" cy="1058863"/>
        </p:xfrm>
        <a:graphic>
          <a:graphicData uri="http://schemas.openxmlformats.org/presentationml/2006/ole">
            <mc:AlternateContent xmlns:mc="http://schemas.openxmlformats.org/markup-compatibility/2006">
              <mc:Choice xmlns:v="urn:schemas-microsoft-com:vml" Requires="v">
                <p:oleObj spid="_x0000_s7203" r:id="rId7" imgW="1298451" imgH="1060976" progId="Photoshop.Image.5">
                  <p:embed/>
                </p:oleObj>
              </mc:Choice>
              <mc:Fallback>
                <p:oleObj r:id="rId7" imgW="1298451" imgH="1060976"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13720" y="5799137"/>
                        <a:ext cx="1295400" cy="1058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3738880" y="6143902"/>
            <a:ext cx="6722282" cy="369332"/>
          </a:xfrm>
          <a:prstGeom prst="rect">
            <a:avLst/>
          </a:prstGeom>
          <a:noFill/>
        </p:spPr>
        <p:txBody>
          <a:bodyPr wrap="square" rtlCol="0">
            <a:spAutoFit/>
          </a:bodyPr>
          <a:lstStyle/>
          <a:p>
            <a:r>
              <a:rPr lang="en-US" b="1" cap="all" dirty="0"/>
              <a:t>Human </a:t>
            </a:r>
            <a:r>
              <a:rPr lang="en-US" b="1" cap="all" dirty="0" smtClean="0"/>
              <a:t>Research Protection Program </a:t>
            </a:r>
            <a:r>
              <a:rPr lang="en-US" b="1" cap="all" dirty="0"/>
              <a:t>(HRPP) OFFICE</a:t>
            </a:r>
            <a:endParaRPr lang="en-US" b="1" dirty="0"/>
          </a:p>
        </p:txBody>
      </p:sp>
    </p:spTree>
    <p:extLst>
      <p:ext uri="{BB962C8B-B14F-4D97-AF65-F5344CB8AC3E}">
        <p14:creationId xmlns:p14="http://schemas.microsoft.com/office/powerpoint/2010/main" val="8646974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2079</TotalTime>
  <Words>2198</Words>
  <Application>Microsoft Office PowerPoint</Application>
  <PresentationFormat>Widescreen</PresentationFormat>
  <Paragraphs>117</Paragraphs>
  <Slides>16</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Arial</vt:lpstr>
      <vt:lpstr>Calibri</vt:lpstr>
      <vt:lpstr>Century Gothic</vt:lpstr>
      <vt:lpstr>Wingdings</vt:lpstr>
      <vt:lpstr>Wingdings 3</vt:lpstr>
      <vt:lpstr>Wisp</vt:lpstr>
      <vt:lpstr>Photoshop.Image.5</vt:lpstr>
      <vt:lpstr> </vt:lpstr>
      <vt:lpstr>Welcome to the Baruch HRPP Office’s video that will explain how to develop an satisfactory IRB application   In this video we will go through the elements of developing an IRB Application. </vt:lpstr>
      <vt:lpstr>This video will discuss:  </vt:lpstr>
      <vt:lpstr>This video will not specifically discuss IDEATE Application questions or submission procedures. If you have questions regarding the IDEATE application please see our Step-by-Step Series for Exempt and Expedited/Full Board Applications. </vt:lpstr>
      <vt:lpstr>Thesis/Grant Proposals vs. IRB Protocols </vt:lpstr>
      <vt:lpstr>Research Design and Development</vt:lpstr>
      <vt:lpstr>Research Design and Development (Cont.)</vt:lpstr>
      <vt:lpstr>Research Design and Development (Cont.)</vt:lpstr>
      <vt:lpstr>Research Design and Development (Cont.)</vt:lpstr>
      <vt:lpstr>Tips for Preparing an IRB Application</vt:lpstr>
      <vt:lpstr>Tips for Preparing an IRB Application (Cont.)</vt:lpstr>
      <vt:lpstr>Before You Submit Your Application…</vt:lpstr>
      <vt:lpstr>HRPP Services </vt:lpstr>
      <vt:lpstr>HRPP Videos</vt:lpstr>
      <vt:lpstr>HRPP Resources</vt:lpstr>
      <vt:lpstr>PowerPoint Presentation</vt:lpstr>
    </vt:vector>
  </TitlesOfParts>
  <Company>Baruch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By StEP SeRIES</dc:title>
  <dc:creator>Keisha Peterson</dc:creator>
  <cp:lastModifiedBy>Keisha Peterson</cp:lastModifiedBy>
  <cp:revision>65</cp:revision>
  <dcterms:created xsi:type="dcterms:W3CDTF">2015-10-07T18:52:35Z</dcterms:created>
  <dcterms:modified xsi:type="dcterms:W3CDTF">2016-03-29T14:51:31Z</dcterms:modified>
</cp:coreProperties>
</file>